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41" r:id="rId2"/>
  </p:sldMasterIdLst>
  <p:notesMasterIdLst>
    <p:notesMasterId r:id="rId33"/>
  </p:notesMasterIdLst>
  <p:handoutMasterIdLst>
    <p:handoutMasterId r:id="rId34"/>
  </p:handoutMasterIdLst>
  <p:sldIdLst>
    <p:sldId id="267" r:id="rId3"/>
    <p:sldId id="505" r:id="rId4"/>
    <p:sldId id="480" r:id="rId5"/>
    <p:sldId id="569" r:id="rId6"/>
    <p:sldId id="590" r:id="rId7"/>
    <p:sldId id="703" r:id="rId8"/>
    <p:sldId id="704" r:id="rId9"/>
    <p:sldId id="705" r:id="rId10"/>
    <p:sldId id="706" r:id="rId11"/>
    <p:sldId id="724" r:id="rId12"/>
    <p:sldId id="707" r:id="rId13"/>
    <p:sldId id="572" r:id="rId14"/>
    <p:sldId id="574" r:id="rId15"/>
    <p:sldId id="575" r:id="rId16"/>
    <p:sldId id="573" r:id="rId17"/>
    <p:sldId id="708" r:id="rId18"/>
    <p:sldId id="700" r:id="rId19"/>
    <p:sldId id="568" r:id="rId20"/>
    <p:sldId id="709" r:id="rId21"/>
    <p:sldId id="710" r:id="rId22"/>
    <p:sldId id="711" r:id="rId23"/>
    <p:sldId id="712" r:id="rId24"/>
    <p:sldId id="713" r:id="rId25"/>
    <p:sldId id="721" r:id="rId26"/>
    <p:sldId id="566" r:id="rId27"/>
    <p:sldId id="716" r:id="rId28"/>
    <p:sldId id="717" r:id="rId29"/>
    <p:sldId id="561" r:id="rId30"/>
    <p:sldId id="718" r:id="rId31"/>
    <p:sldId id="719" r:id="rId32"/>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65" autoAdjust="0"/>
    <p:restoredTop sz="94670" autoAdjust="0"/>
  </p:normalViewPr>
  <p:slideViewPr>
    <p:cSldViewPr>
      <p:cViewPr varScale="1">
        <p:scale>
          <a:sx n="60" d="100"/>
          <a:sy n="60" d="100"/>
        </p:scale>
        <p:origin x="756" y="48"/>
      </p:cViewPr>
      <p:guideLst>
        <p:guide orient="horz" pos="2160"/>
        <p:guide pos="3839"/>
      </p:guideLst>
    </p:cSldViewPr>
  </p:slideViewPr>
  <p:notesTextViewPr>
    <p:cViewPr>
      <p:scale>
        <a:sx n="3" d="2"/>
        <a:sy n="3" d="2"/>
      </p:scale>
      <p:origin x="0" y="0"/>
    </p:cViewPr>
  </p:notesTextViewPr>
  <p:sorterViewPr>
    <p:cViewPr>
      <p:scale>
        <a:sx n="125" d="100"/>
        <a:sy n="125" d="100"/>
      </p:scale>
      <p:origin x="0" y="-1806"/>
    </p:cViewPr>
  </p:sorterViewPr>
  <p:notesViewPr>
    <p:cSldViewPr showGuides="1">
      <p:cViewPr varScale="1">
        <p:scale>
          <a:sx n="63" d="100"/>
          <a:sy n="63" d="100"/>
        </p:scale>
        <p:origin x="283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954C6E1-AF92-4FB7-A013-0B520EBC30AE}" type="datetimeFigureOut">
              <a:rPr lang="en-US"/>
              <a:pPr/>
              <a:t>9/9/2024</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A52D9BF-D574-4807-B36C-9E2A025BE826}" type="slidenum">
              <a:rPr/>
              <a:p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5C10850-0874-4A61-99B4-D613C5E8D9EA}" type="datetimeFigureOut">
              <a:rPr lang="en-US"/>
              <a:pPr/>
              <a:t>9/9/2024</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E11EC53-F507-411E-9ADC-FBCFECE09D3D}" type="slidenum">
              <a:rPr/>
              <a:p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4"/>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Blind testing or in-house calibrations (Phantom library availability), and resources </a:t>
            </a:r>
          </a:p>
        </p:txBody>
      </p:sp>
      <p:sp>
        <p:nvSpPr>
          <p:cNvPr id="4" name="Slide Number Placeholder 3"/>
          <p:cNvSpPr>
            <a:spLocks noGrp="1"/>
          </p:cNvSpPr>
          <p:nvPr>
            <p:ph type="sldNum" sz="quarter" idx="5"/>
          </p:nvPr>
        </p:nvSpPr>
        <p:spPr/>
        <p:txBody>
          <a:bodyPr/>
          <a:lstStyle/>
          <a:p>
            <a:fld id="{9E11EC53-F507-411E-9ADC-FBCFECE09D3D}" type="slidenum">
              <a:rPr lang="en-US" smtClean="0"/>
              <a:pPr/>
              <a:t>18</a:t>
            </a:fld>
            <a:endParaRPr lang="en-US"/>
          </a:p>
        </p:txBody>
      </p:sp>
    </p:spTree>
    <p:extLst>
      <p:ext uri="{BB962C8B-B14F-4D97-AF65-F5344CB8AC3E}">
        <p14:creationId xmlns:p14="http://schemas.microsoft.com/office/powerpoint/2010/main" val="1469102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for Laboratory Name &amp; associated lab code</a:t>
            </a:r>
          </a:p>
          <a:p>
            <a:r>
              <a:rPr lang="en-US" dirty="0"/>
              <a:t>No care about Log# RT </a:t>
            </a:r>
            <a:r>
              <a:rPr lang="en-US" dirty="0" err="1"/>
              <a:t>retestings</a:t>
            </a:r>
            <a:r>
              <a:rPr lang="en-US" dirty="0"/>
              <a:t> , Technical </a:t>
            </a:r>
            <a:r>
              <a:rPr lang="en-US" dirty="0" err="1"/>
              <a:t>Equivelence</a:t>
            </a:r>
            <a:endParaRPr lang="en-US" dirty="0"/>
          </a:p>
          <a:p>
            <a:r>
              <a:rPr lang="en-US" dirty="0"/>
              <a:t>Direct:  Lung, BOMAB, Thyroid (count 5 times and move/</a:t>
            </a:r>
            <a:r>
              <a:rPr lang="en-US" dirty="0" err="1"/>
              <a:t>repostion</a:t>
            </a:r>
            <a:r>
              <a:rPr lang="en-US" dirty="0"/>
              <a:t> and report 5 values)</a:t>
            </a:r>
          </a:p>
          <a:p>
            <a:r>
              <a:rPr lang="en-US" dirty="0"/>
              <a:t>Standard 13.30 =:  Sqrt(B^2+Sb^2) = RMSE</a:t>
            </a:r>
          </a:p>
          <a:p>
            <a:endParaRPr lang="en-US" dirty="0"/>
          </a:p>
        </p:txBody>
      </p:sp>
      <p:sp>
        <p:nvSpPr>
          <p:cNvPr id="4" name="Slide Number Placeholder 3"/>
          <p:cNvSpPr>
            <a:spLocks noGrp="1"/>
          </p:cNvSpPr>
          <p:nvPr>
            <p:ph type="sldNum" sz="quarter" idx="10"/>
          </p:nvPr>
        </p:nvSpPr>
        <p:spPr/>
        <p:txBody>
          <a:bodyPr/>
          <a:lstStyle/>
          <a:p>
            <a:pPr defTabSz="1242148">
              <a:defRPr/>
            </a:pPr>
            <a:fld id="{3937070D-6D4B-4842-B907-ACE0E20D8759}" type="slidenum">
              <a:rPr lang="en-US">
                <a:solidFill>
                  <a:prstClr val="black"/>
                </a:solidFill>
                <a:latin typeface="Cambria"/>
              </a:rPr>
              <a:pPr defTabSz="1242148">
                <a:defRPr/>
              </a:pPr>
              <a:t>19</a:t>
            </a:fld>
            <a:endParaRPr lang="en-US">
              <a:solidFill>
                <a:prstClr val="black"/>
              </a:solidFill>
              <a:latin typeface="Cambria"/>
            </a:endParaRPr>
          </a:p>
        </p:txBody>
      </p:sp>
    </p:spTree>
    <p:extLst>
      <p:ext uri="{BB962C8B-B14F-4D97-AF65-F5344CB8AC3E}">
        <p14:creationId xmlns:p14="http://schemas.microsoft.com/office/powerpoint/2010/main" val="643146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Mixed Analyte PE materials</a:t>
            </a:r>
          </a:p>
        </p:txBody>
      </p:sp>
      <p:sp>
        <p:nvSpPr>
          <p:cNvPr id="4" name="Slide Number Placeholder 3"/>
          <p:cNvSpPr>
            <a:spLocks noGrp="1"/>
          </p:cNvSpPr>
          <p:nvPr>
            <p:ph type="sldNum" sz="quarter" idx="10"/>
          </p:nvPr>
        </p:nvSpPr>
        <p:spPr/>
        <p:txBody>
          <a:bodyPr/>
          <a:lstStyle/>
          <a:p>
            <a:pPr defTabSz="1242148">
              <a:defRPr/>
            </a:pPr>
            <a:fld id="{3937070D-6D4B-4842-B907-ACE0E20D8759}" type="slidenum">
              <a:rPr lang="en-US">
                <a:solidFill>
                  <a:prstClr val="black"/>
                </a:solidFill>
                <a:latin typeface="Cambria"/>
              </a:rPr>
              <a:pPr defTabSz="1242148">
                <a:defRPr/>
              </a:pPr>
              <a:t>20</a:t>
            </a:fld>
            <a:endParaRPr lang="en-US">
              <a:solidFill>
                <a:prstClr val="black"/>
              </a:solidFill>
              <a:latin typeface="Cambria"/>
            </a:endParaRPr>
          </a:p>
        </p:txBody>
      </p:sp>
    </p:spTree>
    <p:extLst>
      <p:ext uri="{BB962C8B-B14F-4D97-AF65-F5344CB8AC3E}">
        <p14:creationId xmlns:p14="http://schemas.microsoft.com/office/powerpoint/2010/main" val="2124271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Six samples – Required to report 5 samples</a:t>
            </a:r>
          </a:p>
          <a:p>
            <a:r>
              <a:rPr lang="en-US" dirty="0"/>
              <a:t>Known values don’t have to be the same, but they can be.</a:t>
            </a:r>
          </a:p>
          <a:p>
            <a:r>
              <a:rPr lang="en-US" dirty="0"/>
              <a:t>Potential swapped sample</a:t>
            </a:r>
          </a:p>
        </p:txBody>
      </p:sp>
      <p:sp>
        <p:nvSpPr>
          <p:cNvPr id="4" name="Slide Number Placeholder 3"/>
          <p:cNvSpPr>
            <a:spLocks noGrp="1"/>
          </p:cNvSpPr>
          <p:nvPr>
            <p:ph type="sldNum" sz="quarter" idx="10"/>
          </p:nvPr>
        </p:nvSpPr>
        <p:spPr/>
        <p:txBody>
          <a:bodyPr/>
          <a:lstStyle/>
          <a:p>
            <a:pPr defTabSz="1242148">
              <a:defRPr/>
            </a:pPr>
            <a:fld id="{3937070D-6D4B-4842-B907-ACE0E20D8759}" type="slidenum">
              <a:rPr lang="en-US">
                <a:solidFill>
                  <a:prstClr val="black"/>
                </a:solidFill>
                <a:latin typeface="Cambria"/>
              </a:rPr>
              <a:pPr defTabSz="1242148">
                <a:defRPr/>
              </a:pPr>
              <a:t>21</a:t>
            </a:fld>
            <a:endParaRPr lang="en-US">
              <a:solidFill>
                <a:prstClr val="black"/>
              </a:solidFill>
              <a:latin typeface="Cambria"/>
            </a:endParaRPr>
          </a:p>
        </p:txBody>
      </p:sp>
    </p:spTree>
    <p:extLst>
      <p:ext uri="{BB962C8B-B14F-4D97-AF65-F5344CB8AC3E}">
        <p14:creationId xmlns:p14="http://schemas.microsoft.com/office/powerpoint/2010/main" val="1867501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Six samples – Required to report 5 samples</a:t>
            </a:r>
          </a:p>
          <a:p>
            <a:r>
              <a:rPr lang="en-US" dirty="0"/>
              <a:t>Known values don’t have to be the same, but they can be.</a:t>
            </a:r>
          </a:p>
          <a:p>
            <a:r>
              <a:rPr lang="en-US" dirty="0"/>
              <a:t>Potential swapped sample</a:t>
            </a:r>
          </a:p>
        </p:txBody>
      </p:sp>
      <p:sp>
        <p:nvSpPr>
          <p:cNvPr id="4" name="Slide Number Placeholder 3"/>
          <p:cNvSpPr>
            <a:spLocks noGrp="1"/>
          </p:cNvSpPr>
          <p:nvPr>
            <p:ph type="sldNum" sz="quarter" idx="10"/>
          </p:nvPr>
        </p:nvSpPr>
        <p:spPr/>
        <p:txBody>
          <a:bodyPr/>
          <a:lstStyle/>
          <a:p>
            <a:pPr defTabSz="1242148">
              <a:defRPr/>
            </a:pPr>
            <a:fld id="{3937070D-6D4B-4842-B907-ACE0E20D8759}" type="slidenum">
              <a:rPr lang="en-US">
                <a:solidFill>
                  <a:prstClr val="black"/>
                </a:solidFill>
                <a:latin typeface="Cambria"/>
              </a:rPr>
              <a:pPr defTabSz="1242148">
                <a:defRPr/>
              </a:pPr>
              <a:t>22</a:t>
            </a:fld>
            <a:endParaRPr lang="en-US">
              <a:solidFill>
                <a:prstClr val="black"/>
              </a:solidFill>
              <a:latin typeface="Cambria"/>
            </a:endParaRPr>
          </a:p>
        </p:txBody>
      </p:sp>
    </p:spTree>
    <p:extLst>
      <p:ext uri="{BB962C8B-B14F-4D97-AF65-F5344CB8AC3E}">
        <p14:creationId xmlns:p14="http://schemas.microsoft.com/office/powerpoint/2010/main" val="453056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Six samples – Required to report 5 samples</a:t>
            </a:r>
          </a:p>
          <a:p>
            <a:r>
              <a:rPr lang="en-US" dirty="0"/>
              <a:t>Known values don’t have to be the same, but they can be.</a:t>
            </a:r>
          </a:p>
          <a:p>
            <a:r>
              <a:rPr lang="en-US" dirty="0"/>
              <a:t>Potential swapped sample</a:t>
            </a:r>
          </a:p>
        </p:txBody>
      </p:sp>
      <p:sp>
        <p:nvSpPr>
          <p:cNvPr id="4" name="Slide Number Placeholder 3"/>
          <p:cNvSpPr>
            <a:spLocks noGrp="1"/>
          </p:cNvSpPr>
          <p:nvPr>
            <p:ph type="sldNum" sz="quarter" idx="10"/>
          </p:nvPr>
        </p:nvSpPr>
        <p:spPr/>
        <p:txBody>
          <a:bodyPr/>
          <a:lstStyle/>
          <a:p>
            <a:pPr defTabSz="1242148">
              <a:defRPr/>
            </a:pPr>
            <a:fld id="{3937070D-6D4B-4842-B907-ACE0E20D8759}" type="slidenum">
              <a:rPr lang="en-US">
                <a:solidFill>
                  <a:prstClr val="black"/>
                </a:solidFill>
                <a:latin typeface="Cambria"/>
              </a:rPr>
              <a:pPr defTabSz="1242148">
                <a:defRPr/>
              </a:pPr>
              <a:t>23</a:t>
            </a:fld>
            <a:endParaRPr lang="en-US">
              <a:solidFill>
                <a:prstClr val="black"/>
              </a:solidFill>
              <a:latin typeface="Cambria"/>
            </a:endParaRPr>
          </a:p>
        </p:txBody>
      </p:sp>
    </p:spTree>
    <p:extLst>
      <p:ext uri="{BB962C8B-B14F-4D97-AF65-F5344CB8AC3E}">
        <p14:creationId xmlns:p14="http://schemas.microsoft.com/office/powerpoint/2010/main" val="2908688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Laboratory is on the money.</a:t>
            </a:r>
          </a:p>
        </p:txBody>
      </p:sp>
      <p:sp>
        <p:nvSpPr>
          <p:cNvPr id="4" name="Slide Number Placeholder 3"/>
          <p:cNvSpPr>
            <a:spLocks noGrp="1"/>
          </p:cNvSpPr>
          <p:nvPr>
            <p:ph type="sldNum" sz="quarter" idx="5"/>
          </p:nvPr>
        </p:nvSpPr>
        <p:spPr/>
        <p:txBody>
          <a:bodyPr/>
          <a:lstStyle/>
          <a:p>
            <a:fld id="{75077B62-707A-4865-8208-5147D05D54D5}" type="slidenum">
              <a:rPr lang="en-US" smtClean="0"/>
              <a:t>24</a:t>
            </a:fld>
            <a:endParaRPr lang="en-US"/>
          </a:p>
        </p:txBody>
      </p:sp>
    </p:spTree>
    <p:extLst>
      <p:ext uri="{BB962C8B-B14F-4D97-AF65-F5344CB8AC3E}">
        <p14:creationId xmlns:p14="http://schemas.microsoft.com/office/powerpoint/2010/main" val="1096308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77B62-707A-4865-8208-5147D05D54D5}" type="slidenum">
              <a:rPr lang="en-US" smtClean="0"/>
              <a:t>25</a:t>
            </a:fld>
            <a:endParaRPr lang="en-US"/>
          </a:p>
        </p:txBody>
      </p:sp>
    </p:spTree>
    <p:extLst>
      <p:ext uri="{BB962C8B-B14F-4D97-AF65-F5344CB8AC3E}">
        <p14:creationId xmlns:p14="http://schemas.microsoft.com/office/powerpoint/2010/main" val="4214815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 needs a CAR for PT value, you should be looking at this corresponding CA.  Up to the DOLEAP administrator if it’s a good CAR or not.</a:t>
            </a:r>
          </a:p>
        </p:txBody>
      </p:sp>
      <p:sp>
        <p:nvSpPr>
          <p:cNvPr id="4" name="Slide Number Placeholder 3"/>
          <p:cNvSpPr>
            <a:spLocks noGrp="1"/>
          </p:cNvSpPr>
          <p:nvPr>
            <p:ph type="sldNum" sz="quarter" idx="5"/>
          </p:nvPr>
        </p:nvSpPr>
        <p:spPr/>
        <p:txBody>
          <a:bodyPr/>
          <a:lstStyle/>
          <a:p>
            <a:fld id="{75077B62-707A-4865-8208-5147D05D54D5}" type="slidenum">
              <a:rPr lang="en-US" smtClean="0"/>
              <a:t>26</a:t>
            </a:fld>
            <a:endParaRPr lang="en-US"/>
          </a:p>
        </p:txBody>
      </p:sp>
    </p:spTree>
    <p:extLst>
      <p:ext uri="{BB962C8B-B14F-4D97-AF65-F5344CB8AC3E}">
        <p14:creationId xmlns:p14="http://schemas.microsoft.com/office/powerpoint/2010/main" val="2904501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077B62-707A-4865-8208-5147D05D54D5}" type="slidenum">
              <a:rPr lang="en-US" smtClean="0"/>
              <a:t>3</a:t>
            </a:fld>
            <a:endParaRPr lang="en-US"/>
          </a:p>
        </p:txBody>
      </p:sp>
    </p:spTree>
    <p:extLst>
      <p:ext uri="{BB962C8B-B14F-4D97-AF65-F5344CB8AC3E}">
        <p14:creationId xmlns:p14="http://schemas.microsoft.com/office/powerpoint/2010/main" val="2179879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077B62-707A-4865-8208-5147D05D54D5}" type="slidenum">
              <a:rPr lang="en-US" smtClean="0"/>
              <a:t>4</a:t>
            </a:fld>
            <a:endParaRPr lang="en-US"/>
          </a:p>
        </p:txBody>
      </p:sp>
    </p:spTree>
    <p:extLst>
      <p:ext uri="{BB962C8B-B14F-4D97-AF65-F5344CB8AC3E}">
        <p14:creationId xmlns:p14="http://schemas.microsoft.com/office/powerpoint/2010/main" val="3175056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7065615-6107-468D-B5F1-1A61A74072FC}" type="slidenum">
              <a:rPr lang="en-US" smtClean="0"/>
              <a:pPr>
                <a:defRPr/>
              </a:pPr>
              <a:t>5</a:t>
            </a:fld>
            <a:endParaRPr lang="en-US" dirty="0"/>
          </a:p>
        </p:txBody>
      </p:sp>
    </p:spTree>
    <p:extLst>
      <p:ext uri="{BB962C8B-B14F-4D97-AF65-F5344CB8AC3E}">
        <p14:creationId xmlns:p14="http://schemas.microsoft.com/office/powerpoint/2010/main" val="1531815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Mixed Analyte PE materials</a:t>
            </a:r>
          </a:p>
        </p:txBody>
      </p:sp>
      <p:sp>
        <p:nvSpPr>
          <p:cNvPr id="4" name="Slide Number Placeholder 3"/>
          <p:cNvSpPr>
            <a:spLocks noGrp="1"/>
          </p:cNvSpPr>
          <p:nvPr>
            <p:ph type="sldNum" sz="quarter" idx="10"/>
          </p:nvPr>
        </p:nvSpPr>
        <p:spPr/>
        <p:txBody>
          <a:bodyPr/>
          <a:lstStyle/>
          <a:p>
            <a:pPr defTabSz="1242148">
              <a:defRPr/>
            </a:pPr>
            <a:fld id="{3937070D-6D4B-4842-B907-ACE0E20D8759}" type="slidenum">
              <a:rPr lang="en-US">
                <a:solidFill>
                  <a:prstClr val="black"/>
                </a:solidFill>
                <a:latin typeface="Cambria"/>
              </a:rPr>
              <a:pPr defTabSz="1242148">
                <a:defRPr/>
              </a:pPr>
              <a:t>7</a:t>
            </a:fld>
            <a:endParaRPr lang="en-US">
              <a:solidFill>
                <a:prstClr val="black"/>
              </a:solidFill>
              <a:latin typeface="Cambria"/>
            </a:endParaRPr>
          </a:p>
        </p:txBody>
      </p:sp>
    </p:spTree>
    <p:extLst>
      <p:ext uri="{BB962C8B-B14F-4D97-AF65-F5344CB8AC3E}">
        <p14:creationId xmlns:p14="http://schemas.microsoft.com/office/powerpoint/2010/main" val="2182641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Mixed Analyte PE materials</a:t>
            </a:r>
          </a:p>
        </p:txBody>
      </p:sp>
      <p:sp>
        <p:nvSpPr>
          <p:cNvPr id="4" name="Slide Number Placeholder 3"/>
          <p:cNvSpPr>
            <a:spLocks noGrp="1"/>
          </p:cNvSpPr>
          <p:nvPr>
            <p:ph type="sldNum" sz="quarter" idx="10"/>
          </p:nvPr>
        </p:nvSpPr>
        <p:spPr/>
        <p:txBody>
          <a:bodyPr/>
          <a:lstStyle/>
          <a:p>
            <a:pPr defTabSz="1242148">
              <a:defRPr/>
            </a:pPr>
            <a:fld id="{3937070D-6D4B-4842-B907-ACE0E20D8759}" type="slidenum">
              <a:rPr lang="en-US">
                <a:solidFill>
                  <a:prstClr val="black"/>
                </a:solidFill>
                <a:latin typeface="Cambria"/>
              </a:rPr>
              <a:pPr defTabSz="1242148">
                <a:defRPr/>
              </a:pPr>
              <a:t>8</a:t>
            </a:fld>
            <a:endParaRPr lang="en-US">
              <a:solidFill>
                <a:prstClr val="black"/>
              </a:solidFill>
              <a:latin typeface="Cambria"/>
            </a:endParaRPr>
          </a:p>
        </p:txBody>
      </p:sp>
    </p:spTree>
    <p:extLst>
      <p:ext uri="{BB962C8B-B14F-4D97-AF65-F5344CB8AC3E}">
        <p14:creationId xmlns:p14="http://schemas.microsoft.com/office/powerpoint/2010/main" val="2556677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Comments for assessors, you see something not specifically called out in ANSI standard (Tc-99 exa:0</a:t>
            </a:r>
          </a:p>
          <a:p>
            <a:r>
              <a:rPr lang="en-US" dirty="0"/>
              <a:t>Method needs such as sequential, …. Strings to pull for thoughts of assessment</a:t>
            </a:r>
          </a:p>
        </p:txBody>
      </p:sp>
      <p:sp>
        <p:nvSpPr>
          <p:cNvPr id="4" name="Slide Number Placeholder 3"/>
          <p:cNvSpPr>
            <a:spLocks noGrp="1"/>
          </p:cNvSpPr>
          <p:nvPr>
            <p:ph type="sldNum" sz="quarter" idx="10"/>
          </p:nvPr>
        </p:nvSpPr>
        <p:spPr/>
        <p:txBody>
          <a:bodyPr/>
          <a:lstStyle/>
          <a:p>
            <a:pPr defTabSz="1242148">
              <a:defRPr/>
            </a:pPr>
            <a:fld id="{3937070D-6D4B-4842-B907-ACE0E20D8759}" type="slidenum">
              <a:rPr lang="en-US">
                <a:solidFill>
                  <a:prstClr val="black"/>
                </a:solidFill>
                <a:latin typeface="Cambria"/>
              </a:rPr>
              <a:pPr defTabSz="1242148">
                <a:defRPr/>
              </a:pPr>
              <a:t>9</a:t>
            </a:fld>
            <a:endParaRPr lang="en-US">
              <a:solidFill>
                <a:prstClr val="black"/>
              </a:solidFill>
              <a:latin typeface="Cambria"/>
            </a:endParaRPr>
          </a:p>
        </p:txBody>
      </p:sp>
    </p:spTree>
    <p:extLst>
      <p:ext uri="{BB962C8B-B14F-4D97-AF65-F5344CB8AC3E}">
        <p14:creationId xmlns:p14="http://schemas.microsoft.com/office/powerpoint/2010/main" val="3165379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PT provider ensures keep within these ranges, for most part.</a:t>
            </a:r>
          </a:p>
          <a:p>
            <a:r>
              <a:rPr lang="en-US" dirty="0"/>
              <a:t>Some ANSI-revision discussion on ranges;</a:t>
            </a:r>
          </a:p>
          <a:p>
            <a:endParaRPr lang="en-US" dirty="0"/>
          </a:p>
          <a:p>
            <a:r>
              <a:rPr lang="en-US" dirty="0"/>
              <a:t>Two levels for sure we end up drilling into the application for more information:  MDA’s, &amp; system descriptions </a:t>
            </a:r>
          </a:p>
        </p:txBody>
      </p:sp>
      <p:sp>
        <p:nvSpPr>
          <p:cNvPr id="4" name="Slide Number Placeholder 3"/>
          <p:cNvSpPr>
            <a:spLocks noGrp="1"/>
          </p:cNvSpPr>
          <p:nvPr>
            <p:ph type="sldNum" sz="quarter" idx="10"/>
          </p:nvPr>
        </p:nvSpPr>
        <p:spPr/>
        <p:txBody>
          <a:bodyPr/>
          <a:lstStyle/>
          <a:p>
            <a:pPr defTabSz="1242148">
              <a:defRPr/>
            </a:pPr>
            <a:fld id="{3937070D-6D4B-4842-B907-ACE0E20D8759}" type="slidenum">
              <a:rPr lang="en-US">
                <a:solidFill>
                  <a:prstClr val="black"/>
                </a:solidFill>
                <a:latin typeface="Cambria"/>
              </a:rPr>
              <a:pPr defTabSz="1242148">
                <a:defRPr/>
              </a:pPr>
              <a:t>11</a:t>
            </a:fld>
            <a:endParaRPr lang="en-US">
              <a:solidFill>
                <a:prstClr val="black"/>
              </a:solidFill>
              <a:latin typeface="Cambria"/>
            </a:endParaRPr>
          </a:p>
        </p:txBody>
      </p:sp>
    </p:spTree>
    <p:extLst>
      <p:ext uri="{BB962C8B-B14F-4D97-AF65-F5344CB8AC3E}">
        <p14:creationId xmlns:p14="http://schemas.microsoft.com/office/powerpoint/2010/main" val="1973490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42148"/>
            <a:r>
              <a:rPr lang="en-US" dirty="0">
                <a:solidFill>
                  <a:schemeClr val="tx2"/>
                </a:solidFill>
                <a:latin typeface="Times New Roman" panose="02020603050405020304" pitchFamily="18" charset="0"/>
                <a:cs typeface="Times New Roman" panose="02020603050405020304" pitchFamily="18" charset="0"/>
              </a:rPr>
              <a:t>Talk about how RESL does this.</a:t>
            </a:r>
          </a:p>
          <a:p>
            <a:endParaRPr lang="en-US" dirty="0"/>
          </a:p>
        </p:txBody>
      </p:sp>
      <p:sp>
        <p:nvSpPr>
          <p:cNvPr id="4" name="Slide Number Placeholder 3"/>
          <p:cNvSpPr>
            <a:spLocks noGrp="1"/>
          </p:cNvSpPr>
          <p:nvPr>
            <p:ph type="sldNum" sz="quarter" idx="5"/>
          </p:nvPr>
        </p:nvSpPr>
        <p:spPr/>
        <p:txBody>
          <a:bodyPr/>
          <a:lstStyle/>
          <a:p>
            <a:fld id="{9E11EC53-F507-411E-9ADC-FBCFECE09D3D}" type="slidenum">
              <a:rPr lang="en-US" smtClean="0"/>
              <a:pPr/>
              <a:t>15</a:t>
            </a:fld>
            <a:endParaRPr lang="en-US"/>
          </a:p>
        </p:txBody>
      </p:sp>
    </p:spTree>
    <p:extLst>
      <p:ext uri="{BB962C8B-B14F-4D97-AF65-F5344CB8AC3E}">
        <p14:creationId xmlns:p14="http://schemas.microsoft.com/office/powerpoint/2010/main" val="668922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1905001"/>
            <a:ext cx="10055781" cy="2593975"/>
          </a:xfrm>
        </p:spPr>
        <p:txBody>
          <a:bodyPr anchor="b"/>
          <a:lstStyle>
            <a:lvl1pPr>
              <a:defRPr sz="6600">
                <a:ln>
                  <a:noFill/>
                </a:ln>
                <a:solidFill>
                  <a:schemeClr val="tx2"/>
                </a:solidFill>
                <a:latin typeface="+mn-lt"/>
              </a:defRPr>
            </a:lvl1pPr>
          </a:lstStyle>
          <a:p>
            <a:r>
              <a:rPr lang="en-US" dirty="0"/>
              <a:t>Click to edit Master title style</a:t>
            </a:r>
          </a:p>
        </p:txBody>
      </p:sp>
      <p:sp>
        <p:nvSpPr>
          <p:cNvPr id="3" name="Subtitle 2"/>
          <p:cNvSpPr>
            <a:spLocks noGrp="1"/>
          </p:cNvSpPr>
          <p:nvPr>
            <p:ph type="subTitle" idx="1"/>
          </p:nvPr>
        </p:nvSpPr>
        <p:spPr>
          <a:xfrm>
            <a:off x="914162" y="4572000"/>
            <a:ext cx="8613436"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4AF466F-BDA4-4F18-9C7B-FF0A9A1B0E80}" type="datetime1">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pic>
        <p:nvPicPr>
          <p:cNvPr id="8" name="Picture 2" descr="New_DOE_Logo_Color_800x200.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71734" y="215455"/>
            <a:ext cx="2749364" cy="69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3170415" y="261567"/>
            <a:ext cx="0" cy="59863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1895" y="152188"/>
            <a:ext cx="2360612" cy="81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9B9059-F1D6-41D0-95CF-D21CAA096B3A}"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477000"/>
            <a:ext cx="22987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04925" y="6450633"/>
            <a:ext cx="1057275" cy="366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5"/>
          <p:cNvSpPr txBox="1">
            <a:spLocks/>
          </p:cNvSpPr>
          <p:nvPr userDrawn="1"/>
        </p:nvSpPr>
        <p:spPr>
          <a:xfrm>
            <a:off x="11428412" y="5648325"/>
            <a:ext cx="609600" cy="396875"/>
          </a:xfrm>
          <a:prstGeom prst="bracketPair">
            <a:avLst>
              <a:gd name="adj" fmla="val 17949"/>
            </a:avLst>
          </a:prstGeom>
          <a:ln w="19050">
            <a:solidFill>
              <a:srgbClr val="FFFFFF"/>
            </a:solidFill>
          </a:ln>
        </p:spPr>
        <p:txBody>
          <a:bodyPr vert="horz" wrap="square" lIns="0" tIns="0" rIns="0" bIns="0" numCol="1" anchor="ctr" anchorCtr="1" compatLnSpc="1">
            <a:prstTxWarp prst="textNoShape">
              <a:avLst/>
            </a:prstTxWarp>
          </a:bodyPr>
          <a:lstStyle>
            <a:defPPr>
              <a:defRPr lang="en-US"/>
            </a:defPPr>
            <a:lvl1pPr marL="0" algn="r" defTabSz="1218987" rtl="0" eaLnBrk="1" latinLnBrk="0" hangingPunct="1">
              <a:defRPr sz="1000" kern="1200">
                <a:solidFill>
                  <a:srgbClr val="FFFFFF"/>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9598396C-2290-445E-8AAF-3BAEEB7FB312}" type="slidenum">
              <a:rPr lang="en-US" altLang="en-US" smtClean="0"/>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336191" cy="5851525"/>
          </a:xfrm>
        </p:spPr>
        <p:txBody>
          <a:bodyPr vert="eaVert" anchor="b" anchorCtr="0"/>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9B9059-F1D6-41D0-95CF-D21CAA096B3A}"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477000"/>
            <a:ext cx="22987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04925" y="6450633"/>
            <a:ext cx="1057275" cy="366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5"/>
          <p:cNvSpPr txBox="1">
            <a:spLocks/>
          </p:cNvSpPr>
          <p:nvPr userDrawn="1"/>
        </p:nvSpPr>
        <p:spPr>
          <a:xfrm>
            <a:off x="11428412" y="5648325"/>
            <a:ext cx="609600" cy="396875"/>
          </a:xfrm>
          <a:prstGeom prst="bracketPair">
            <a:avLst>
              <a:gd name="adj" fmla="val 17949"/>
            </a:avLst>
          </a:prstGeom>
          <a:ln w="19050">
            <a:solidFill>
              <a:srgbClr val="FFFFFF"/>
            </a:solidFill>
          </a:ln>
        </p:spPr>
        <p:txBody>
          <a:bodyPr vert="horz" wrap="square" lIns="0" tIns="0" rIns="0" bIns="0" numCol="1" anchor="ctr" anchorCtr="1" compatLnSpc="1">
            <a:prstTxWarp prst="textNoShape">
              <a:avLst/>
            </a:prstTxWarp>
          </a:bodyPr>
          <a:lstStyle>
            <a:defPPr>
              <a:defRPr lang="en-US"/>
            </a:defPPr>
            <a:lvl1pPr marL="0" algn="r" defTabSz="1218987" rtl="0" eaLnBrk="1" latinLnBrk="0" hangingPunct="1">
              <a:defRPr sz="1000" kern="1200">
                <a:solidFill>
                  <a:srgbClr val="FFFFFF"/>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9598396C-2290-445E-8AAF-3BAEEB7FB312}" type="slidenum">
              <a:rPr lang="en-US" altLang="en-US" smtClean="0"/>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228600">
              <a:buFont typeface="Wingdings" panose="05000000000000000000" pitchFamily="2"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B9B9059-F1D6-41D0-95CF-D21CAA096B3A}"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477000"/>
            <a:ext cx="22987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04925" y="6450633"/>
            <a:ext cx="1057275" cy="366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lide Number Placeholder 5"/>
          <p:cNvSpPr txBox="1">
            <a:spLocks/>
          </p:cNvSpPr>
          <p:nvPr userDrawn="1"/>
        </p:nvSpPr>
        <p:spPr>
          <a:xfrm>
            <a:off x="11428412" y="5638800"/>
            <a:ext cx="609600" cy="396875"/>
          </a:xfrm>
          <a:prstGeom prst="bracketPair">
            <a:avLst>
              <a:gd name="adj" fmla="val 17949"/>
            </a:avLst>
          </a:prstGeom>
          <a:ln w="19050">
            <a:solidFill>
              <a:srgbClr val="FFFFFF"/>
            </a:solidFill>
          </a:ln>
        </p:spPr>
        <p:txBody>
          <a:bodyPr vert="horz" wrap="square" lIns="0" tIns="0" rIns="0" bIns="0" numCol="1" anchor="ctr" anchorCtr="1" compatLnSpc="1">
            <a:prstTxWarp prst="textNoShape">
              <a:avLst/>
            </a:prstTxWarp>
          </a:bodyPr>
          <a:lstStyle>
            <a:defPPr>
              <a:defRPr lang="en-US"/>
            </a:defPPr>
            <a:lvl1pPr marL="0" algn="r" defTabSz="1218987" rtl="0" eaLnBrk="1" latinLnBrk="0" hangingPunct="1">
              <a:defRPr sz="1000" kern="1200">
                <a:solidFill>
                  <a:srgbClr val="FFFFFF"/>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9598396C-2290-445E-8AAF-3BAEEB7FB312}"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4" y="5486400"/>
            <a:ext cx="1021025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2834" y="3852863"/>
            <a:ext cx="817878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9/9/2024</a:t>
            </a:fld>
            <a:endParaRPr lang="en-US"/>
          </a:p>
        </p:txBody>
      </p:sp>
      <p:sp>
        <p:nvSpPr>
          <p:cNvPr id="5" name="Footer Placeholder 4"/>
          <p:cNvSpPr>
            <a:spLocks noGrp="1"/>
          </p:cNvSpPr>
          <p:nvPr>
            <p:ph type="ftr" sz="quarter" idx="11"/>
          </p:nvPr>
        </p:nvSpPr>
        <p:spPr/>
        <p:txBody>
          <a:bodyPr/>
          <a:lstStyle/>
          <a:p>
            <a:endParaRPr lang="en-US" dirty="0"/>
          </a:p>
        </p:txBody>
      </p:sp>
      <p:pic>
        <p:nvPicPr>
          <p:cNvPr id="11" name="Picture 2" descr="New_DOE_Logo_Color_800x200.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28601" y="134937"/>
            <a:ext cx="1863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a:xfrm>
            <a:off x="2247900" y="146050"/>
            <a:ext cx="0" cy="45720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pic>
        <p:nvPicPr>
          <p:cNvPr id="1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0" y="112713"/>
            <a:ext cx="1600200" cy="554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lide Number Placeholder 5"/>
          <p:cNvSpPr txBox="1">
            <a:spLocks/>
          </p:cNvSpPr>
          <p:nvPr userDrawn="1"/>
        </p:nvSpPr>
        <p:spPr>
          <a:xfrm>
            <a:off x="11428412" y="5648325"/>
            <a:ext cx="609600" cy="396875"/>
          </a:xfrm>
          <a:prstGeom prst="bracketPair">
            <a:avLst>
              <a:gd name="adj" fmla="val 17949"/>
            </a:avLst>
          </a:prstGeom>
          <a:ln w="19050">
            <a:solidFill>
              <a:srgbClr val="FFFFFF"/>
            </a:solidFill>
          </a:ln>
        </p:spPr>
        <p:txBody>
          <a:bodyPr vert="horz" wrap="square" lIns="0" tIns="0" rIns="0" bIns="0" numCol="1" anchor="ctr" anchorCtr="1" compatLnSpc="1">
            <a:prstTxWarp prst="textNoShape">
              <a:avLst/>
            </a:prstTxWarp>
          </a:bodyPr>
          <a:lstStyle>
            <a:defPPr>
              <a:defRPr lang="en-US"/>
            </a:defPPr>
            <a:lvl1pPr marL="0" algn="r" defTabSz="1218987" rtl="0" eaLnBrk="1" latinLnBrk="0" hangingPunct="1">
              <a:defRPr sz="1000" kern="1200">
                <a:solidFill>
                  <a:srgbClr val="FFFFFF"/>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9598396C-2290-445E-8AAF-3BAEEB7FB312}"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609441" y="1536192"/>
            <a:ext cx="487553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91265" y="1536192"/>
            <a:ext cx="487553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477000"/>
            <a:ext cx="22987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04925" y="6450633"/>
            <a:ext cx="1057275" cy="366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5"/>
          <p:cNvSpPr txBox="1">
            <a:spLocks/>
          </p:cNvSpPr>
          <p:nvPr userDrawn="1"/>
        </p:nvSpPr>
        <p:spPr>
          <a:xfrm>
            <a:off x="11428412" y="5648325"/>
            <a:ext cx="609600" cy="396875"/>
          </a:xfrm>
          <a:prstGeom prst="bracketPair">
            <a:avLst>
              <a:gd name="adj" fmla="val 17949"/>
            </a:avLst>
          </a:prstGeom>
          <a:ln w="19050">
            <a:solidFill>
              <a:srgbClr val="FFFFFF"/>
            </a:solidFill>
          </a:ln>
        </p:spPr>
        <p:txBody>
          <a:bodyPr vert="horz" wrap="square" lIns="0" tIns="0" rIns="0" bIns="0" numCol="1" anchor="ctr" anchorCtr="1" compatLnSpc="1">
            <a:prstTxWarp prst="textNoShape">
              <a:avLst/>
            </a:prstTxWarp>
          </a:bodyPr>
          <a:lstStyle>
            <a:defPPr>
              <a:defRPr lang="en-US"/>
            </a:defPPr>
            <a:lvl1pPr marL="0" algn="r" defTabSz="1218987" rtl="0" eaLnBrk="1" latinLnBrk="0" hangingPunct="1">
              <a:defRPr sz="1000" kern="1200">
                <a:solidFill>
                  <a:srgbClr val="FFFFFF"/>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9598396C-2290-445E-8AAF-3BAEEB7FB312}" type="slidenum">
              <a:rPr lang="en-US" altLang="en-US" smtClean="0"/>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609441" y="1535113"/>
            <a:ext cx="487553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48755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1265" y="1535113"/>
            <a:ext cx="487553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1265" y="2174875"/>
            <a:ext cx="48755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9B9059-F1D6-41D0-95CF-D21CAA096B3A}" type="datetimeFigureOut">
              <a:rPr lang="en-US" smtClean="0"/>
              <a:pPr/>
              <a:t>9/9/2024</a:t>
            </a:fld>
            <a:endParaRPr lang="en-US"/>
          </a:p>
        </p:txBody>
      </p:sp>
      <p:sp>
        <p:nvSpPr>
          <p:cNvPr id="8" name="Footer Placeholder 7"/>
          <p:cNvSpPr>
            <a:spLocks noGrp="1"/>
          </p:cNvSpPr>
          <p:nvPr>
            <p:ph type="ftr" sz="quarter" idx="11"/>
          </p:nvPr>
        </p:nvSpPr>
        <p:spPr/>
        <p:txBody>
          <a:bodyPr/>
          <a:lstStyle/>
          <a:p>
            <a:endParaRPr lang="en-US" dirty="0"/>
          </a:p>
        </p:txBody>
      </p:sp>
      <p:pic>
        <p:nvPicPr>
          <p:cNvPr id="1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477000"/>
            <a:ext cx="22987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04925" y="6450633"/>
            <a:ext cx="1057275" cy="366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Slide Number Placeholder 5"/>
          <p:cNvSpPr txBox="1">
            <a:spLocks/>
          </p:cNvSpPr>
          <p:nvPr userDrawn="1"/>
        </p:nvSpPr>
        <p:spPr>
          <a:xfrm>
            <a:off x="11428412" y="5648325"/>
            <a:ext cx="609600" cy="396875"/>
          </a:xfrm>
          <a:prstGeom prst="bracketPair">
            <a:avLst>
              <a:gd name="adj" fmla="val 17949"/>
            </a:avLst>
          </a:prstGeom>
          <a:ln w="19050">
            <a:solidFill>
              <a:srgbClr val="FFFFFF"/>
            </a:solidFill>
          </a:ln>
        </p:spPr>
        <p:txBody>
          <a:bodyPr vert="horz" wrap="square" lIns="0" tIns="0" rIns="0" bIns="0" numCol="1" anchor="ctr" anchorCtr="1" compatLnSpc="1">
            <a:prstTxWarp prst="textNoShape">
              <a:avLst/>
            </a:prstTxWarp>
          </a:bodyPr>
          <a:lstStyle>
            <a:defPPr>
              <a:defRPr lang="en-US"/>
            </a:defPPr>
            <a:lvl1pPr marL="0" algn="r" defTabSz="1218987" rtl="0" eaLnBrk="1" latinLnBrk="0" hangingPunct="1">
              <a:defRPr sz="1000" kern="1200">
                <a:solidFill>
                  <a:srgbClr val="FFFFFF"/>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9598396C-2290-445E-8AAF-3BAEEB7FB312}"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3B9B9059-F1D6-41D0-95CF-D21CAA096B3A}" type="datetimeFigureOut">
              <a:rPr lang="en-US" smtClean="0"/>
              <a:pPr/>
              <a:t>9/9/2024</a:t>
            </a:fld>
            <a:endParaRPr lang="en-US"/>
          </a:p>
        </p:txBody>
      </p:sp>
      <p:sp>
        <p:nvSpPr>
          <p:cNvPr id="4" name="Footer Placeholder 3"/>
          <p:cNvSpPr>
            <a:spLocks noGrp="1"/>
          </p:cNvSpPr>
          <p:nvPr>
            <p:ph type="ftr" sz="quarter" idx="11"/>
          </p:nvPr>
        </p:nvSpPr>
        <p:spPr/>
        <p:txBody>
          <a:bodyPr/>
          <a:lstStyle/>
          <a:p>
            <a:endParaRPr lang="en-US"/>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477000"/>
            <a:ext cx="22987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04925" y="6450633"/>
            <a:ext cx="1057275" cy="366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5"/>
          <p:cNvSpPr txBox="1">
            <a:spLocks/>
          </p:cNvSpPr>
          <p:nvPr userDrawn="1"/>
        </p:nvSpPr>
        <p:spPr>
          <a:xfrm>
            <a:off x="11428412" y="5648325"/>
            <a:ext cx="609600" cy="396875"/>
          </a:xfrm>
          <a:prstGeom prst="bracketPair">
            <a:avLst>
              <a:gd name="adj" fmla="val 17949"/>
            </a:avLst>
          </a:prstGeom>
          <a:ln w="19050">
            <a:solidFill>
              <a:srgbClr val="FFFFFF"/>
            </a:solidFill>
          </a:ln>
        </p:spPr>
        <p:txBody>
          <a:bodyPr vert="horz" wrap="square" lIns="0" tIns="0" rIns="0" bIns="0" numCol="1" anchor="ctr" anchorCtr="1" compatLnSpc="1">
            <a:prstTxWarp prst="textNoShape">
              <a:avLst/>
            </a:prstTxWarp>
          </a:bodyPr>
          <a:lstStyle>
            <a:defPPr>
              <a:defRPr lang="en-US"/>
            </a:defPPr>
            <a:lvl1pPr marL="0" algn="r" defTabSz="1218987" rtl="0" eaLnBrk="1" latinLnBrk="0" hangingPunct="1">
              <a:defRPr sz="1000" kern="1200">
                <a:solidFill>
                  <a:srgbClr val="FFFFFF"/>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9598396C-2290-445E-8AAF-3BAEEB7FB312}"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9/9/2024</a:t>
            </a:fld>
            <a:endParaRPr lang="en-US"/>
          </a:p>
        </p:txBody>
      </p:sp>
      <p:sp>
        <p:nvSpPr>
          <p:cNvPr id="3" name="Footer Placeholder 2"/>
          <p:cNvSpPr>
            <a:spLocks noGrp="1"/>
          </p:cNvSpPr>
          <p:nvPr>
            <p:ph type="ftr" sz="quarter" idx="11"/>
          </p:nvPr>
        </p:nvSpPr>
        <p:spPr/>
        <p:txBody>
          <a:bodyPr/>
          <a:lstStyle/>
          <a:p>
            <a:endParaRPr kumimoji="0" lang="en-US"/>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477000"/>
            <a:ext cx="22987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04925" y="6450633"/>
            <a:ext cx="1057275" cy="366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txBox="1">
            <a:spLocks/>
          </p:cNvSpPr>
          <p:nvPr userDrawn="1"/>
        </p:nvSpPr>
        <p:spPr>
          <a:xfrm>
            <a:off x="11428412" y="5648325"/>
            <a:ext cx="609600" cy="396875"/>
          </a:xfrm>
          <a:prstGeom prst="bracketPair">
            <a:avLst>
              <a:gd name="adj" fmla="val 17949"/>
            </a:avLst>
          </a:prstGeom>
          <a:ln w="19050">
            <a:solidFill>
              <a:srgbClr val="FFFFFF"/>
            </a:solidFill>
          </a:ln>
        </p:spPr>
        <p:txBody>
          <a:bodyPr vert="horz" wrap="square" lIns="0" tIns="0" rIns="0" bIns="0" numCol="1" anchor="ctr" anchorCtr="1" compatLnSpc="1">
            <a:prstTxWarp prst="textNoShape">
              <a:avLst/>
            </a:prstTxWarp>
          </a:bodyPr>
          <a:lstStyle>
            <a:defPPr>
              <a:defRPr lang="en-US"/>
            </a:defPPr>
            <a:lvl1pPr marL="0" algn="r" defTabSz="1218987" rtl="0" eaLnBrk="1" latinLnBrk="0" hangingPunct="1">
              <a:defRPr sz="1000" kern="1200">
                <a:solidFill>
                  <a:srgbClr val="FFFFFF"/>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9598396C-2290-445E-8AAF-3BAEEB7FB312}"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62200" y="5495544"/>
            <a:ext cx="8404597" cy="594360"/>
          </a:xfrm>
        </p:spPr>
        <p:txBody>
          <a:bodyPr anchor="b"/>
          <a:lstStyle>
            <a:lvl1pPr algn="l">
              <a:defRPr sz="2200" b="1"/>
            </a:lvl1pPr>
          </a:lstStyle>
          <a:p>
            <a:r>
              <a:rPr lang="en-US" dirty="0"/>
              <a:t>Click to edit Master title style</a:t>
            </a:r>
          </a:p>
        </p:txBody>
      </p:sp>
      <p:sp>
        <p:nvSpPr>
          <p:cNvPr id="4" name="Text Placeholder 3"/>
          <p:cNvSpPr>
            <a:spLocks noGrp="1"/>
          </p:cNvSpPr>
          <p:nvPr>
            <p:ph type="body" sz="half" idx="2"/>
          </p:nvPr>
        </p:nvSpPr>
        <p:spPr>
          <a:xfrm>
            <a:off x="2362200" y="6096000"/>
            <a:ext cx="8404596" cy="609600"/>
          </a:xfrm>
        </p:spPr>
        <p:txBody>
          <a:bodyPr>
            <a:normAutofit/>
          </a:bodyPr>
          <a:lstStyle>
            <a:lvl1pPr marL="0" indent="0" algn="l">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9/9/2024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9" name="Content Placeholder 8"/>
          <p:cNvSpPr>
            <a:spLocks noGrp="1"/>
          </p:cNvSpPr>
          <p:nvPr>
            <p:ph sz="quarter" idx="13"/>
          </p:nvPr>
        </p:nvSpPr>
        <p:spPr>
          <a:xfrm>
            <a:off x="406294" y="381000"/>
            <a:ext cx="10360501"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477000"/>
            <a:ext cx="22987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04925" y="6450633"/>
            <a:ext cx="1057275" cy="366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5"/>
          <p:cNvSpPr txBox="1">
            <a:spLocks/>
          </p:cNvSpPr>
          <p:nvPr userDrawn="1"/>
        </p:nvSpPr>
        <p:spPr>
          <a:xfrm>
            <a:off x="11428412" y="5648325"/>
            <a:ext cx="609600" cy="396875"/>
          </a:xfrm>
          <a:prstGeom prst="bracketPair">
            <a:avLst>
              <a:gd name="adj" fmla="val 17949"/>
            </a:avLst>
          </a:prstGeom>
          <a:ln w="19050">
            <a:solidFill>
              <a:srgbClr val="FFFFFF"/>
            </a:solidFill>
          </a:ln>
        </p:spPr>
        <p:txBody>
          <a:bodyPr vert="horz" wrap="square" lIns="0" tIns="0" rIns="0" bIns="0" numCol="1" anchor="ctr" anchorCtr="1" compatLnSpc="1">
            <a:prstTxWarp prst="textNoShape">
              <a:avLst/>
            </a:prstTxWarp>
          </a:bodyPr>
          <a:lstStyle>
            <a:defPPr>
              <a:defRPr lang="en-US"/>
            </a:defPPr>
            <a:lvl1pPr marL="0" algn="r" defTabSz="1218987" rtl="0" eaLnBrk="1" latinLnBrk="0" hangingPunct="1">
              <a:defRPr sz="1000" kern="1200">
                <a:solidFill>
                  <a:srgbClr val="FFFFFF"/>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9598396C-2290-445E-8AAF-3BAEEB7FB312}"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51100" y="5495278"/>
            <a:ext cx="8311632" cy="594626"/>
          </a:xfrm>
        </p:spPr>
        <p:txBody>
          <a:bodyPr anchor="b"/>
          <a:lstStyle>
            <a:lvl1pPr algn="l">
              <a:defRPr sz="2200" b="1">
                <a:ln>
                  <a:noFill/>
                </a:ln>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0" y="0"/>
            <a:ext cx="11274663"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451100" y="6096000"/>
            <a:ext cx="8311632" cy="612648"/>
          </a:xfrm>
        </p:spPr>
        <p:txBody>
          <a:bodyPr>
            <a:normAutofit/>
          </a:bodyPr>
          <a:lstStyle>
            <a:lvl1pPr marL="0" indent="0" algn="l">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9/9/2024</a:t>
            </a:fld>
            <a:endParaRPr lang="en-US"/>
          </a:p>
        </p:txBody>
      </p:sp>
      <p:sp>
        <p:nvSpPr>
          <p:cNvPr id="10" name="Footer Placeholder 9"/>
          <p:cNvSpPr>
            <a:spLocks noGrp="1"/>
          </p:cNvSpPr>
          <p:nvPr>
            <p:ph type="ftr" sz="quarter" idx="12"/>
          </p:nvPr>
        </p:nvSpPr>
        <p:spPr/>
        <p:txBody>
          <a:bodyPr/>
          <a:lstStyle/>
          <a:p>
            <a:endParaRPr kumimoji="0" lang="en-US"/>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477000"/>
            <a:ext cx="22987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04925" y="6450633"/>
            <a:ext cx="1057275" cy="366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lide Number Placeholder 5"/>
          <p:cNvSpPr txBox="1">
            <a:spLocks/>
          </p:cNvSpPr>
          <p:nvPr userDrawn="1"/>
        </p:nvSpPr>
        <p:spPr>
          <a:xfrm>
            <a:off x="11428412" y="5648325"/>
            <a:ext cx="609600" cy="396875"/>
          </a:xfrm>
          <a:prstGeom prst="bracketPair">
            <a:avLst>
              <a:gd name="adj" fmla="val 17949"/>
            </a:avLst>
          </a:prstGeom>
          <a:ln w="19050">
            <a:solidFill>
              <a:srgbClr val="FFFFFF"/>
            </a:solidFill>
          </a:ln>
        </p:spPr>
        <p:txBody>
          <a:bodyPr vert="horz" wrap="square" lIns="0" tIns="0" rIns="0" bIns="0" numCol="1" anchor="ctr" anchorCtr="1" compatLnSpc="1">
            <a:prstTxWarp prst="textNoShape">
              <a:avLst/>
            </a:prstTxWarp>
          </a:bodyPr>
          <a:lstStyle>
            <a:defPPr>
              <a:defRPr lang="en-US"/>
            </a:defPPr>
            <a:lvl1pPr marL="0" algn="r" defTabSz="1218987" rtl="0" eaLnBrk="1" latinLnBrk="0" hangingPunct="1">
              <a:defRPr sz="1000" kern="1200">
                <a:solidFill>
                  <a:srgbClr val="FFFFFF"/>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9598396C-2290-445E-8AAF-3BAEEB7FB312}"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157354"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441" y="1600200"/>
            <a:ext cx="10157354"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11274663" y="0"/>
            <a:ext cx="9141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274663" y="5486400"/>
            <a:ext cx="914162"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rot="16200000">
            <a:off x="10507382" y="3987864"/>
            <a:ext cx="2367281" cy="487553"/>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10471823" y="1585024"/>
            <a:ext cx="2438399" cy="487553"/>
          </a:xfrm>
          <a:prstGeom prst="rect">
            <a:avLst/>
          </a:prstGeom>
        </p:spPr>
        <p:txBody>
          <a:bodyPr vert="horz" lIns="91440" tIns="45720" rIns="91440" bIns="45720" rtlCol="0" anchor="ctr"/>
          <a:lstStyle>
            <a:lvl1pPr algn="l">
              <a:defRPr sz="1200">
                <a:solidFill>
                  <a:schemeClr val="bg2"/>
                </a:solidFill>
              </a:defRPr>
            </a:lvl1pPr>
          </a:lstStyle>
          <a:p>
            <a:fld id="{3B9B9059-F1D6-41D0-95CF-D21CAA096B3A}" type="datetimeFigureOut">
              <a:rPr lang="en-US" smtClean="0"/>
              <a:pPr/>
              <a:t>9/9/2024</a:t>
            </a:fld>
            <a:endParaRPr lang="en-US"/>
          </a:p>
        </p:txBody>
      </p:sp>
    </p:spTree>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000" kern="1200" cap="none" spc="-100" baseline="0">
          <a:ln>
            <a:noFill/>
          </a:ln>
          <a:solidFill>
            <a:schemeClr val="tx2"/>
          </a:solidFill>
          <a:effectLst/>
          <a:latin typeface="+mn-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cid:262E33A1-5E70-4E01-A600-1ED49A618798"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D50A94-37E5-B968-C60B-E4F2645DF1E3}"/>
              </a:ext>
            </a:extLst>
          </p:cNvPr>
          <p:cNvPicPr>
            <a:picLocks noChangeAspect="1"/>
          </p:cNvPicPr>
          <p:nvPr/>
        </p:nvPicPr>
        <p:blipFill rotWithShape="1">
          <a:blip r:embed="rId3" r:link="rId4" cstate="print">
            <a:extLst>
              <a:ext uri="{28A0092B-C50C-407E-A947-70E740481C1C}">
                <a14:useLocalDpi xmlns:a14="http://schemas.microsoft.com/office/drawing/2010/main" val="0"/>
              </a:ext>
            </a:extLst>
          </a:blip>
          <a:srcRect l="327" b="-10"/>
          <a:stretch>
            <a:fillRect/>
          </a:stretch>
        </p:blipFill>
        <p:spPr bwMode="auto">
          <a:xfrm>
            <a:off x="8904747" y="2980933"/>
            <a:ext cx="1842826" cy="2675264"/>
          </a:xfrm>
          <a:prstGeom prst="rect">
            <a:avLst/>
          </a:prstGeom>
          <a:noFill/>
          <a:ln>
            <a:noFill/>
          </a:ln>
          <a:extLst>
            <a:ext uri="{53640926-AAD7-44D8-BBD7-CCE9431645EC}">
              <a14:shadowObscured xmlns:a14="http://schemas.microsoft.com/office/drawing/2010/main"/>
            </a:ext>
          </a:extLst>
        </p:spPr>
      </p:pic>
      <p:sp>
        <p:nvSpPr>
          <p:cNvPr id="2051" name="Rectangle 3"/>
          <p:cNvSpPr>
            <a:spLocks noChangeArrowheads="1"/>
          </p:cNvSpPr>
          <p:nvPr/>
        </p:nvSpPr>
        <p:spPr bwMode="auto">
          <a:xfrm>
            <a:off x="1751012" y="4343400"/>
            <a:ext cx="8534400" cy="1143000"/>
          </a:xfrm>
          <a:prstGeom prst="rect">
            <a:avLst/>
          </a:prstGeom>
          <a:noFill/>
          <a:ln w="9525">
            <a:noFill/>
            <a:miter lim="800000"/>
            <a:headEnd/>
            <a:tailEnd/>
          </a:ln>
        </p:spPr>
        <p:txBody>
          <a:bodyPr/>
          <a:lstStyle/>
          <a:p>
            <a:pPr algn="ctr" fontAlgn="base">
              <a:spcBef>
                <a:spcPct val="20000"/>
              </a:spcBef>
              <a:spcAft>
                <a:spcPct val="0"/>
              </a:spcAft>
              <a:defRPr/>
            </a:pPr>
            <a:endParaRPr lang="en-US" dirty="0">
              <a:solidFill>
                <a:srgbClr val="000000"/>
              </a:solidFill>
              <a:effectLst>
                <a:outerShdw blurRad="38100" dist="38100" dir="2700000" algn="tl">
                  <a:srgbClr val="C0C0C0"/>
                </a:outerShdw>
              </a:effectLst>
              <a:latin typeface="Arial" charset="0"/>
            </a:endParaRPr>
          </a:p>
        </p:txBody>
      </p:sp>
      <p:sp>
        <p:nvSpPr>
          <p:cNvPr id="32778" name="Freeform 10"/>
          <p:cNvSpPr>
            <a:spLocks/>
          </p:cNvSpPr>
          <p:nvPr/>
        </p:nvSpPr>
        <p:spPr bwMode="auto">
          <a:xfrm>
            <a:off x="2124076" y="1447800"/>
            <a:ext cx="7551737" cy="25400"/>
          </a:xfrm>
          <a:custGeom>
            <a:avLst/>
            <a:gdLst/>
            <a:ahLst/>
            <a:cxnLst>
              <a:cxn ang="0">
                <a:pos x="4757" y="15"/>
              </a:cxn>
              <a:cxn ang="0">
                <a:pos x="3774" y="15"/>
              </a:cxn>
              <a:cxn ang="0">
                <a:pos x="0" y="16"/>
              </a:cxn>
              <a:cxn ang="0">
                <a:pos x="1" y="0"/>
              </a:cxn>
              <a:cxn ang="0">
                <a:pos x="717" y="1"/>
              </a:cxn>
              <a:cxn ang="0">
                <a:pos x="1718" y="1"/>
              </a:cxn>
              <a:cxn ang="0">
                <a:pos x="2706" y="2"/>
              </a:cxn>
              <a:cxn ang="0">
                <a:pos x="3677" y="2"/>
              </a:cxn>
              <a:cxn ang="0">
                <a:pos x="4757" y="2"/>
              </a:cxn>
            </a:cxnLst>
            <a:rect l="0" t="0" r="r" b="b"/>
            <a:pathLst>
              <a:path w="4757" h="16">
                <a:moveTo>
                  <a:pt x="4757" y="15"/>
                </a:moveTo>
                <a:lnTo>
                  <a:pt x="3774" y="15"/>
                </a:lnTo>
                <a:lnTo>
                  <a:pt x="0" y="16"/>
                </a:lnTo>
                <a:lnTo>
                  <a:pt x="1" y="0"/>
                </a:lnTo>
                <a:lnTo>
                  <a:pt x="717" y="1"/>
                </a:lnTo>
                <a:lnTo>
                  <a:pt x="1718" y="1"/>
                </a:lnTo>
                <a:lnTo>
                  <a:pt x="2706" y="2"/>
                </a:lnTo>
                <a:lnTo>
                  <a:pt x="3677" y="2"/>
                </a:lnTo>
                <a:lnTo>
                  <a:pt x="4757" y="2"/>
                </a:lnTo>
              </a:path>
            </a:pathLst>
          </a:custGeom>
          <a:gradFill rotWithShape="1">
            <a:gsLst>
              <a:gs pos="0">
                <a:schemeClr val="hlink"/>
              </a:gs>
              <a:gs pos="50000">
                <a:schemeClr val="accent2"/>
              </a:gs>
              <a:gs pos="100000">
                <a:schemeClr val="hlink"/>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US" dirty="0">
              <a:solidFill>
                <a:srgbClr val="000000"/>
              </a:solidFill>
              <a:latin typeface="Arial" charset="0"/>
            </a:endParaRPr>
          </a:p>
        </p:txBody>
      </p:sp>
      <p:sp>
        <p:nvSpPr>
          <p:cNvPr id="32779" name="Freeform 11"/>
          <p:cNvSpPr>
            <a:spLocks/>
          </p:cNvSpPr>
          <p:nvPr/>
        </p:nvSpPr>
        <p:spPr bwMode="auto">
          <a:xfrm>
            <a:off x="2360612" y="1651000"/>
            <a:ext cx="7551738" cy="25400"/>
          </a:xfrm>
          <a:custGeom>
            <a:avLst/>
            <a:gdLst/>
            <a:ahLst/>
            <a:cxnLst>
              <a:cxn ang="0">
                <a:pos x="4757" y="15"/>
              </a:cxn>
              <a:cxn ang="0">
                <a:pos x="3774" y="15"/>
              </a:cxn>
              <a:cxn ang="0">
                <a:pos x="0" y="16"/>
              </a:cxn>
              <a:cxn ang="0">
                <a:pos x="1" y="0"/>
              </a:cxn>
              <a:cxn ang="0">
                <a:pos x="717" y="1"/>
              </a:cxn>
              <a:cxn ang="0">
                <a:pos x="1718" y="1"/>
              </a:cxn>
              <a:cxn ang="0">
                <a:pos x="2706" y="2"/>
              </a:cxn>
              <a:cxn ang="0">
                <a:pos x="3677" y="2"/>
              </a:cxn>
              <a:cxn ang="0">
                <a:pos x="4757" y="2"/>
              </a:cxn>
            </a:cxnLst>
            <a:rect l="0" t="0" r="r" b="b"/>
            <a:pathLst>
              <a:path w="4757" h="16">
                <a:moveTo>
                  <a:pt x="4757" y="15"/>
                </a:moveTo>
                <a:lnTo>
                  <a:pt x="3774" y="15"/>
                </a:lnTo>
                <a:lnTo>
                  <a:pt x="0" y="16"/>
                </a:lnTo>
                <a:lnTo>
                  <a:pt x="1" y="0"/>
                </a:lnTo>
                <a:lnTo>
                  <a:pt x="717" y="1"/>
                </a:lnTo>
                <a:lnTo>
                  <a:pt x="1718" y="1"/>
                </a:lnTo>
                <a:lnTo>
                  <a:pt x="2706" y="2"/>
                </a:lnTo>
                <a:lnTo>
                  <a:pt x="3677" y="2"/>
                </a:lnTo>
                <a:lnTo>
                  <a:pt x="4757" y="2"/>
                </a:lnTo>
              </a:path>
            </a:pathLst>
          </a:custGeom>
          <a:gradFill rotWithShape="1">
            <a:gsLst>
              <a:gs pos="0">
                <a:schemeClr val="hlink"/>
              </a:gs>
              <a:gs pos="50000">
                <a:schemeClr val="accent2"/>
              </a:gs>
              <a:gs pos="100000">
                <a:schemeClr val="hlink"/>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US" dirty="0">
              <a:solidFill>
                <a:srgbClr val="000000"/>
              </a:solidFill>
              <a:latin typeface="Arial" charset="0"/>
            </a:endParaRPr>
          </a:p>
        </p:txBody>
      </p:sp>
      <p:sp>
        <p:nvSpPr>
          <p:cNvPr id="9224" name="Rectangle 16"/>
          <p:cNvSpPr>
            <a:spLocks noGrp="1" noChangeArrowheads="1"/>
          </p:cNvSpPr>
          <p:nvPr>
            <p:ph type="ctrTitle"/>
          </p:nvPr>
        </p:nvSpPr>
        <p:spPr>
          <a:xfrm>
            <a:off x="3227607" y="4179887"/>
            <a:ext cx="7772400" cy="1470025"/>
          </a:xfrm>
          <a:noFill/>
        </p:spPr>
        <p:txBody>
          <a:bodyPr/>
          <a:lstStyle/>
          <a:p>
            <a:pPr eaLnBrk="1" hangingPunct="1"/>
            <a:r>
              <a:rPr lang="en-US" sz="2800" dirty="0">
                <a:latin typeface="Times New Roman" panose="02020603050405020304" pitchFamily="18" charset="0"/>
                <a:cs typeface="Times New Roman" panose="02020603050405020304" pitchFamily="18" charset="0"/>
              </a:rPr>
              <a:t>The U.S Department of Energy</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Laboratory Accreditation Program &amp;</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The Performance Testing Laboratory</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9225" name="Rectangle 17"/>
          <p:cNvSpPr>
            <a:spLocks noGrp="1" noChangeArrowheads="1"/>
          </p:cNvSpPr>
          <p:nvPr>
            <p:ph type="subTitle" idx="1"/>
          </p:nvPr>
        </p:nvSpPr>
        <p:spPr>
          <a:xfrm>
            <a:off x="1188818" y="3801696"/>
            <a:ext cx="6899275" cy="1981200"/>
          </a:xfrm>
          <a:noFill/>
        </p:spPr>
        <p:txBody>
          <a:bodyPr/>
          <a:lstStyle/>
          <a:p>
            <a:pPr algn="l" eaLnBrk="1" hangingPunct="1">
              <a:lnSpc>
                <a:spcPct val="80000"/>
              </a:lnSpc>
              <a:spcBef>
                <a:spcPct val="20000"/>
              </a:spcBef>
              <a:buClr>
                <a:schemeClr val="accent1"/>
              </a:buClr>
            </a:pPr>
            <a:r>
              <a:rPr lang="en-US" sz="1900" b="1" dirty="0">
                <a:latin typeface="Times New Roman" panose="02020603050405020304" pitchFamily="18" charset="0"/>
                <a:cs typeface="Times New Roman" panose="02020603050405020304" pitchFamily="18" charset="0"/>
              </a:rPr>
              <a:t>Shane Steidley</a:t>
            </a:r>
          </a:p>
          <a:p>
            <a:pPr algn="l" eaLnBrk="1" hangingPunct="1">
              <a:lnSpc>
                <a:spcPct val="80000"/>
              </a:lnSpc>
              <a:spcBef>
                <a:spcPct val="20000"/>
              </a:spcBef>
              <a:buClr>
                <a:schemeClr val="accent1"/>
              </a:buClr>
            </a:pPr>
            <a:endParaRPr lang="en-US" sz="1900" b="1" dirty="0">
              <a:latin typeface="Times New Roman" panose="02020603050405020304" pitchFamily="18" charset="0"/>
              <a:cs typeface="Times New Roman" panose="02020603050405020304" pitchFamily="18" charset="0"/>
            </a:endParaRPr>
          </a:p>
          <a:p>
            <a:pPr algn="l" eaLnBrk="1" hangingPunct="1">
              <a:lnSpc>
                <a:spcPct val="80000"/>
              </a:lnSpc>
              <a:spcBef>
                <a:spcPct val="20000"/>
              </a:spcBef>
              <a:buClr>
                <a:schemeClr val="accent1"/>
              </a:buClr>
            </a:pPr>
            <a:r>
              <a:rPr lang="en-US" sz="1900" b="1" dirty="0">
                <a:latin typeface="Times New Roman" panose="02020603050405020304" pitchFamily="18" charset="0"/>
                <a:cs typeface="Times New Roman" panose="02020603050405020304" pitchFamily="18" charset="0"/>
              </a:rPr>
              <a:t>Radiological and Environmental Sciences Laboratory</a:t>
            </a:r>
          </a:p>
        </p:txBody>
      </p:sp>
      <p:pic>
        <p:nvPicPr>
          <p:cNvPr id="2" name="Picture 1">
            <a:extLst>
              <a:ext uri="{FF2B5EF4-FFF2-40B4-BE49-F238E27FC236}">
                <a16:creationId xmlns:a16="http://schemas.microsoft.com/office/drawing/2014/main" id="{45F0D843-4CBF-D87C-B958-7DF5602A72BE}"/>
              </a:ext>
            </a:extLst>
          </p:cNvPr>
          <p:cNvPicPr>
            <a:picLocks noChangeAspect="1"/>
          </p:cNvPicPr>
          <p:nvPr/>
        </p:nvPicPr>
        <p:blipFill>
          <a:blip r:embed="rId5"/>
          <a:stretch>
            <a:fillRect/>
          </a:stretch>
        </p:blipFill>
        <p:spPr>
          <a:xfrm>
            <a:off x="4799013" y="5211545"/>
            <a:ext cx="2364759" cy="1142702"/>
          </a:xfrm>
          <a:prstGeom prst="rect">
            <a:avLst/>
          </a:prstGeom>
        </p:spPr>
      </p:pic>
    </p:spTree>
    <p:extLst>
      <p:ext uri="{BB962C8B-B14F-4D97-AF65-F5344CB8AC3E}">
        <p14:creationId xmlns:p14="http://schemas.microsoft.com/office/powerpoint/2010/main" val="337301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latin typeface="Times New Roman" panose="02020603050405020304" pitchFamily="18" charset="0"/>
                <a:cs typeface="Times New Roman" panose="02020603050405020304" pitchFamily="18" charset="0"/>
              </a:rPr>
              <a:t>Testing Laboratory</a:t>
            </a:r>
          </a:p>
        </p:txBody>
      </p:sp>
      <p:sp>
        <p:nvSpPr>
          <p:cNvPr id="3" name="Content Placeholder 2"/>
          <p:cNvSpPr>
            <a:spLocks noGrp="1"/>
          </p:cNvSpPr>
          <p:nvPr>
            <p:ph idx="1"/>
          </p:nvPr>
        </p:nvSpPr>
        <p:spPr>
          <a:xfrm>
            <a:off x="760412" y="1355732"/>
            <a:ext cx="8675170" cy="4756133"/>
          </a:xfrm>
        </p:spPr>
        <p:txBody>
          <a:bodyPr>
            <a:normAutofit/>
          </a:bodyPr>
          <a:lstStyle/>
          <a:p>
            <a:r>
              <a:rPr lang="en-US" dirty="0">
                <a:latin typeface="Times New Roman" panose="02020603050405020304" pitchFamily="18" charset="0"/>
                <a:cs typeface="Times New Roman" panose="02020603050405020304" pitchFamily="18" charset="0"/>
              </a:rPr>
              <a:t>PT tests on non standard ANSI N13:30</a:t>
            </a:r>
          </a:p>
          <a:p>
            <a:pPr lvl="1"/>
            <a:r>
              <a:rPr lang="en-US" dirty="0">
                <a:latin typeface="Times New Roman" panose="02020603050405020304" pitchFamily="18" charset="0"/>
                <a:cs typeface="Times New Roman" panose="02020603050405020304" pitchFamily="18" charset="0"/>
              </a:rPr>
              <a:t>Sm-141, Ni-63, Pu-241, ..</a:t>
            </a:r>
          </a:p>
          <a:p>
            <a:r>
              <a:rPr lang="en-US" dirty="0">
                <a:latin typeface="Times New Roman" panose="02020603050405020304" pitchFamily="18" charset="0"/>
                <a:cs typeface="Times New Roman" panose="02020603050405020304" pitchFamily="18" charset="0"/>
              </a:rPr>
              <a:t>List MDAs for the nuclide of interest in the comments</a:t>
            </a:r>
          </a:p>
          <a:p>
            <a:r>
              <a:rPr lang="en-US" dirty="0">
                <a:latin typeface="Times New Roman" panose="02020603050405020304" pitchFamily="18" charset="0"/>
                <a:cs typeface="Times New Roman" panose="02020603050405020304" pitchFamily="18" charset="0"/>
              </a:rPr>
              <a:t>Test samples based on ~10-20x MDA</a:t>
            </a:r>
          </a:p>
        </p:txBody>
      </p:sp>
      <p:pic>
        <p:nvPicPr>
          <p:cNvPr id="7" name="Picture 6">
            <a:extLst>
              <a:ext uri="{FF2B5EF4-FFF2-40B4-BE49-F238E27FC236}">
                <a16:creationId xmlns:a16="http://schemas.microsoft.com/office/drawing/2014/main" id="{A37B1E14-FF64-7ED3-1A05-F2A70B866BE5}"/>
              </a:ext>
            </a:extLst>
          </p:cNvPr>
          <p:cNvPicPr>
            <a:picLocks noChangeAspect="1"/>
          </p:cNvPicPr>
          <p:nvPr/>
        </p:nvPicPr>
        <p:blipFill>
          <a:blip r:embed="rId2"/>
          <a:stretch>
            <a:fillRect/>
          </a:stretch>
        </p:blipFill>
        <p:spPr>
          <a:xfrm>
            <a:off x="3046412" y="3352800"/>
            <a:ext cx="4577380" cy="3409631"/>
          </a:xfrm>
          <a:prstGeom prst="rect">
            <a:avLst/>
          </a:prstGeom>
          <a:ln>
            <a:solidFill>
              <a:schemeClr val="tx1"/>
            </a:solidFill>
          </a:ln>
        </p:spPr>
      </p:pic>
      <p:sp>
        <p:nvSpPr>
          <p:cNvPr id="8" name="Rectangle 7">
            <a:extLst>
              <a:ext uri="{FF2B5EF4-FFF2-40B4-BE49-F238E27FC236}">
                <a16:creationId xmlns:a16="http://schemas.microsoft.com/office/drawing/2014/main" id="{5F61DFF1-B46F-3EEC-0390-201FB2B1EF26}"/>
              </a:ext>
            </a:extLst>
          </p:cNvPr>
          <p:cNvSpPr/>
          <p:nvPr/>
        </p:nvSpPr>
        <p:spPr>
          <a:xfrm>
            <a:off x="3884612" y="4343400"/>
            <a:ext cx="304800" cy="76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14EF8-F81A-4A9B-C585-C343D7DB2744}"/>
              </a:ext>
            </a:extLst>
          </p:cNvPr>
          <p:cNvPicPr>
            <a:picLocks noChangeAspect="1"/>
          </p:cNvPicPr>
          <p:nvPr/>
        </p:nvPicPr>
        <p:blipFill>
          <a:blip r:embed="rId3"/>
          <a:stretch>
            <a:fillRect/>
          </a:stretch>
        </p:blipFill>
        <p:spPr>
          <a:xfrm>
            <a:off x="1065212" y="1849902"/>
            <a:ext cx="4058783" cy="4577423"/>
          </a:xfrm>
          <a:prstGeom prst="rect">
            <a:avLst/>
          </a:prstGeom>
        </p:spPr>
      </p:pic>
      <p:sp>
        <p:nvSpPr>
          <p:cNvPr id="12" name="Title 11">
            <a:extLst>
              <a:ext uri="{FF2B5EF4-FFF2-40B4-BE49-F238E27FC236}">
                <a16:creationId xmlns:a16="http://schemas.microsoft.com/office/drawing/2014/main" id="{75520268-D2D9-93AD-9D3C-E93D4C7F42D3}"/>
              </a:ext>
            </a:extLst>
          </p:cNvPr>
          <p:cNvSpPr>
            <a:spLocks noGrp="1"/>
          </p:cNvSpPr>
          <p:nvPr>
            <p:ph type="title"/>
          </p:nvPr>
        </p:nvSpPr>
        <p:spPr>
          <a:xfrm>
            <a:off x="2589212" y="209296"/>
            <a:ext cx="5791200" cy="1219200"/>
          </a:xfrm>
        </p:spPr>
        <p:txBody>
          <a:bodyPr/>
          <a:lstStyle/>
          <a:p>
            <a:pPr>
              <a:defRPr/>
            </a:pPr>
            <a:r>
              <a:rPr lang="en-US" sz="3200" dirty="0">
                <a:latin typeface="Times New Roman" panose="02020603050405020304" pitchFamily="18" charset="0"/>
                <a:cs typeface="Times New Roman" panose="02020603050405020304" pitchFamily="18" charset="0"/>
              </a:rPr>
              <a:t>Testing Laboratory</a:t>
            </a:r>
          </a:p>
        </p:txBody>
      </p:sp>
      <p:sp>
        <p:nvSpPr>
          <p:cNvPr id="3" name="Content Placeholder 2"/>
          <p:cNvSpPr>
            <a:spLocks noGrp="1"/>
          </p:cNvSpPr>
          <p:nvPr>
            <p:ph type="body" idx="4294967295"/>
          </p:nvPr>
        </p:nvSpPr>
        <p:spPr>
          <a:xfrm>
            <a:off x="912812" y="1219200"/>
            <a:ext cx="7772400" cy="1500187"/>
          </a:xfrm>
        </p:spPr>
        <p:txBody>
          <a:bodyPr>
            <a:normAutofit/>
          </a:bodyPr>
          <a:lstStyle/>
          <a:p>
            <a:pPr marL="274311" indent="-274311">
              <a:lnSpc>
                <a:spcPct val="90000"/>
              </a:lnSpc>
              <a:spcBef>
                <a:spcPts val="900"/>
              </a:spcBef>
              <a:spcAft>
                <a:spcPts val="900"/>
              </a:spcAft>
              <a:buSzPct val="90000"/>
              <a:defRPr/>
            </a:pPr>
            <a:r>
              <a:rPr lang="en-US" altLang="en-US" sz="2000" dirty="0">
                <a:solidFill>
                  <a:schemeClr val="tx2"/>
                </a:solidFill>
                <a:latin typeface="Times New Roman" panose="02020603050405020304" pitchFamily="18" charset="0"/>
                <a:cs typeface="Times New Roman" panose="02020603050405020304" pitchFamily="18" charset="0"/>
              </a:rPr>
              <a:t>Amounts of activity used in a given test shall be greater than or equal to the MTL and within the range specified in Table 2 or Table 3.</a:t>
            </a:r>
          </a:p>
        </p:txBody>
      </p:sp>
      <p:pic>
        <p:nvPicPr>
          <p:cNvPr id="6" name="Picture 5">
            <a:extLst>
              <a:ext uri="{FF2B5EF4-FFF2-40B4-BE49-F238E27FC236}">
                <a16:creationId xmlns:a16="http://schemas.microsoft.com/office/drawing/2014/main" id="{69397AB0-3257-CEEC-53F3-460B8A4FA0A5}"/>
              </a:ext>
            </a:extLst>
          </p:cNvPr>
          <p:cNvPicPr>
            <a:picLocks noChangeAspect="1"/>
          </p:cNvPicPr>
          <p:nvPr/>
        </p:nvPicPr>
        <p:blipFill>
          <a:blip r:embed="rId4"/>
          <a:stretch>
            <a:fillRect/>
          </a:stretch>
        </p:blipFill>
        <p:spPr>
          <a:xfrm>
            <a:off x="5865812" y="1823378"/>
            <a:ext cx="3894528" cy="4577422"/>
          </a:xfrm>
          <a:prstGeom prst="rect">
            <a:avLst/>
          </a:prstGeom>
        </p:spPr>
      </p:pic>
      <p:pic>
        <p:nvPicPr>
          <p:cNvPr id="4" name="Picture 3"/>
          <p:cNvPicPr>
            <a:picLocks noChangeAspect="1"/>
          </p:cNvPicPr>
          <p:nvPr/>
        </p:nvPicPr>
        <p:blipFill>
          <a:blip r:embed="rId5"/>
          <a:stretch>
            <a:fillRect/>
          </a:stretch>
        </p:blipFill>
        <p:spPr>
          <a:xfrm>
            <a:off x="8685212" y="124803"/>
            <a:ext cx="1528762" cy="1264444"/>
          </a:xfrm>
          <a:prstGeom prst="rect">
            <a:avLst/>
          </a:prstGeom>
        </p:spPr>
      </p:pic>
    </p:spTree>
    <p:extLst>
      <p:ext uri="{BB962C8B-B14F-4D97-AF65-F5344CB8AC3E}">
        <p14:creationId xmlns:p14="http://schemas.microsoft.com/office/powerpoint/2010/main" val="387194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latin typeface="Times New Roman" panose="02020603050405020304" pitchFamily="18" charset="0"/>
                <a:cs typeface="Times New Roman" panose="02020603050405020304" pitchFamily="18" charset="0"/>
              </a:rPr>
              <a:t>Testing Laboratory</a:t>
            </a:r>
          </a:p>
        </p:txBody>
      </p:sp>
      <p:sp>
        <p:nvSpPr>
          <p:cNvPr id="3" name="Content Placeholder 2"/>
          <p:cNvSpPr>
            <a:spLocks noGrp="1"/>
          </p:cNvSpPr>
          <p:nvPr>
            <p:ph idx="1"/>
          </p:nvPr>
        </p:nvSpPr>
        <p:spPr>
          <a:xfrm>
            <a:off x="1434582" y="1416067"/>
            <a:ext cx="8382000" cy="4724400"/>
          </a:xfrm>
        </p:spPr>
        <p:txBody>
          <a:bodyPr>
            <a:normAutofit fontScale="92500"/>
          </a:bodyPr>
          <a:lstStyle/>
          <a:p>
            <a:r>
              <a:rPr lang="en-US" dirty="0">
                <a:latin typeface="Times New Roman" panose="02020603050405020304" pitchFamily="18" charset="0"/>
                <a:cs typeface="Times New Roman" panose="02020603050405020304" pitchFamily="18" charset="0"/>
              </a:rPr>
              <a:t>How are the MTL’s determined</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Established on capabilities of competent analysts using well-developed procedures and instruments that should, when properly quality controlled, give reliable results.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MTL was originally developed based on approximately 10 times the MDA.</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MTLs should not be construed with an acceptable MDA.</a:t>
            </a:r>
          </a:p>
        </p:txBody>
      </p:sp>
    </p:spTree>
    <p:extLst>
      <p:ext uri="{BB962C8B-B14F-4D97-AF65-F5344CB8AC3E}">
        <p14:creationId xmlns:p14="http://schemas.microsoft.com/office/powerpoint/2010/main" val="42999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latin typeface="Times New Roman" panose="02020603050405020304" pitchFamily="18" charset="0"/>
                <a:cs typeface="Times New Roman" panose="02020603050405020304" pitchFamily="18" charset="0"/>
              </a:rPr>
              <a:t>Direct Radiobioassay Test Phantoms</a:t>
            </a:r>
          </a:p>
        </p:txBody>
      </p:sp>
      <p:sp>
        <p:nvSpPr>
          <p:cNvPr id="3" name="Content Placeholder 2"/>
          <p:cNvSpPr>
            <a:spLocks noGrp="1"/>
          </p:cNvSpPr>
          <p:nvPr>
            <p:ph idx="1"/>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Testing laboratory shall maintain and provide test phantoms, including appropriate blanks.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testing laboratory shall identify the test category for each phantom but shall not divulge the activity or the identity of the radionuclide(s)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Kinda hard to do when a category is the radionuclide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ability of the testing laboratory to measure quantitatively the amount of radionuclide placed in each phantom shall be affirmed by establishing traceability to NIST as described in ANSI N42.22 (1995).</a:t>
            </a:r>
          </a:p>
        </p:txBody>
      </p:sp>
    </p:spTree>
    <p:extLst>
      <p:ext uri="{BB962C8B-B14F-4D97-AF65-F5344CB8AC3E}">
        <p14:creationId xmlns:p14="http://schemas.microsoft.com/office/powerpoint/2010/main" val="405403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latin typeface="Times New Roman" panose="02020603050405020304" pitchFamily="18" charset="0"/>
                <a:cs typeface="Times New Roman" panose="02020603050405020304" pitchFamily="18" charset="0"/>
              </a:rPr>
              <a:t>Direct Radiobioassay Test Phantoms</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Testing laboratory instructs service laboratory to determine the amount of radionuclide in a phantom in a minimum of five replicate counts using the analytical procedure and counting times normally used for analysis of the radionuclide under consideration and to remove and reposition the phantom after each measurement.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Any deviations from the routine measurement protocol shall be documented in the report to the testing laboratory.</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214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latin typeface="Times New Roman" panose="02020603050405020304" pitchFamily="18" charset="0"/>
                <a:cs typeface="Times New Roman" panose="02020603050405020304" pitchFamily="18" charset="0"/>
              </a:rPr>
              <a:t>RESL Analytical Verification</a:t>
            </a:r>
          </a:p>
        </p:txBody>
      </p:sp>
      <p:sp>
        <p:nvSpPr>
          <p:cNvPr id="3" name="Content Placeholder 2"/>
          <p:cNvSpPr>
            <a:spLocks noGrp="1"/>
          </p:cNvSpPr>
          <p:nvPr>
            <p:ph idx="1"/>
          </p:nvPr>
        </p:nvSpPr>
        <p:spPr/>
        <p:txBody>
          <a:bodyPr>
            <a:normAutofit/>
          </a:bodyPr>
          <a:lstStyle/>
          <a:p>
            <a:pPr marL="274311" indent="-274311">
              <a:lnSpc>
                <a:spcPct val="90000"/>
              </a:lnSpc>
              <a:spcBef>
                <a:spcPts val="900"/>
              </a:spcBef>
              <a:spcAft>
                <a:spcPts val="900"/>
              </a:spcAft>
              <a:buSzPct val="90000"/>
              <a:defRPr/>
            </a:pPr>
            <a:r>
              <a:rPr lang="en-US" sz="2400" dirty="0">
                <a:solidFill>
                  <a:schemeClr val="tx2"/>
                </a:solidFill>
                <a:latin typeface="Times New Roman" panose="02020603050405020304" pitchFamily="18" charset="0"/>
                <a:cs typeface="Times New Roman" panose="02020603050405020304" pitchFamily="18" charset="0"/>
              </a:rPr>
              <a:t>Testing laboratory verifies the amount(s) of the radionuclide(s) in the indirect radiobioassay test samples and phantoms.</a:t>
            </a:r>
          </a:p>
        </p:txBody>
      </p:sp>
      <p:pic>
        <p:nvPicPr>
          <p:cNvPr id="6" name="Picture 5">
            <a:extLst>
              <a:ext uri="{FF2B5EF4-FFF2-40B4-BE49-F238E27FC236}">
                <a16:creationId xmlns:a16="http://schemas.microsoft.com/office/drawing/2014/main" id="{D37C1F92-9278-E7DE-F176-8C9FA5219B00}"/>
              </a:ext>
            </a:extLst>
          </p:cNvPr>
          <p:cNvPicPr>
            <a:picLocks noChangeAspect="1"/>
          </p:cNvPicPr>
          <p:nvPr/>
        </p:nvPicPr>
        <p:blipFill>
          <a:blip r:embed="rId3"/>
          <a:stretch>
            <a:fillRect/>
          </a:stretch>
        </p:blipFill>
        <p:spPr>
          <a:xfrm>
            <a:off x="1422030" y="2590800"/>
            <a:ext cx="8849894" cy="3048000"/>
          </a:xfrm>
          <a:prstGeom prst="rect">
            <a:avLst/>
          </a:prstGeom>
        </p:spPr>
      </p:pic>
    </p:spTree>
    <p:extLst>
      <p:ext uri="{BB962C8B-B14F-4D97-AF65-F5344CB8AC3E}">
        <p14:creationId xmlns:p14="http://schemas.microsoft.com/office/powerpoint/2010/main" val="54750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595D-349F-B7AF-8BA7-902B77A6988B}"/>
              </a:ext>
            </a:extLst>
          </p:cNvPr>
          <p:cNvSpPr>
            <a:spLocks noGrp="1"/>
          </p:cNvSpPr>
          <p:nvPr>
            <p:ph type="title"/>
          </p:nvPr>
        </p:nvSpPr>
        <p:spPr/>
        <p:txBody>
          <a:bodyPr/>
          <a:lstStyle/>
          <a:p>
            <a:pPr>
              <a:defRPr/>
            </a:pPr>
            <a:r>
              <a:rPr lang="en-US" sz="3200" dirty="0">
                <a:latin typeface="Times New Roman" panose="02020603050405020304" pitchFamily="18" charset="0"/>
                <a:cs typeface="Times New Roman" panose="02020603050405020304" pitchFamily="18" charset="0"/>
              </a:rPr>
              <a:t>RESL Analytical Verification</a:t>
            </a:r>
          </a:p>
        </p:txBody>
      </p:sp>
      <p:pic>
        <p:nvPicPr>
          <p:cNvPr id="4" name="Picture 3">
            <a:extLst>
              <a:ext uri="{FF2B5EF4-FFF2-40B4-BE49-F238E27FC236}">
                <a16:creationId xmlns:a16="http://schemas.microsoft.com/office/drawing/2014/main" id="{9AE4743A-D169-4DE1-F0B3-D6A3A963A83D}"/>
              </a:ext>
            </a:extLst>
          </p:cNvPr>
          <p:cNvPicPr>
            <a:picLocks noChangeAspect="1"/>
          </p:cNvPicPr>
          <p:nvPr/>
        </p:nvPicPr>
        <p:blipFill>
          <a:blip r:embed="rId2"/>
          <a:stretch>
            <a:fillRect/>
          </a:stretch>
        </p:blipFill>
        <p:spPr>
          <a:xfrm>
            <a:off x="912812" y="1638300"/>
            <a:ext cx="9725777" cy="3581400"/>
          </a:xfrm>
          <a:prstGeom prst="rect">
            <a:avLst/>
          </a:prstGeom>
        </p:spPr>
      </p:pic>
    </p:spTree>
    <p:extLst>
      <p:ext uri="{BB962C8B-B14F-4D97-AF65-F5344CB8AC3E}">
        <p14:creationId xmlns:p14="http://schemas.microsoft.com/office/powerpoint/2010/main" val="143644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595D-349F-B7AF-8BA7-902B77A6988B}"/>
              </a:ext>
            </a:extLst>
          </p:cNvPr>
          <p:cNvSpPr>
            <a:spLocks noGrp="1"/>
          </p:cNvSpPr>
          <p:nvPr>
            <p:ph type="title"/>
          </p:nvPr>
        </p:nvSpPr>
        <p:spPr/>
        <p:txBody>
          <a:bodyPr/>
          <a:lstStyle/>
          <a:p>
            <a:pPr>
              <a:defRPr/>
            </a:pPr>
            <a:r>
              <a:rPr lang="en-US" sz="3200" dirty="0">
                <a:latin typeface="Times New Roman" panose="02020603050405020304" pitchFamily="18" charset="0"/>
                <a:cs typeface="Times New Roman" panose="02020603050405020304" pitchFamily="18" charset="0"/>
              </a:rPr>
              <a:t>Plutonium Standard Cross Checks</a:t>
            </a:r>
          </a:p>
        </p:txBody>
      </p:sp>
      <p:pic>
        <p:nvPicPr>
          <p:cNvPr id="5" name="Picture 4">
            <a:extLst>
              <a:ext uri="{FF2B5EF4-FFF2-40B4-BE49-F238E27FC236}">
                <a16:creationId xmlns:a16="http://schemas.microsoft.com/office/drawing/2014/main" id="{0B44049F-B5FD-6CEE-72C7-7817AC2AAA65}"/>
              </a:ext>
            </a:extLst>
          </p:cNvPr>
          <p:cNvPicPr>
            <a:picLocks noChangeAspect="1"/>
          </p:cNvPicPr>
          <p:nvPr/>
        </p:nvPicPr>
        <p:blipFill>
          <a:blip r:embed="rId2"/>
          <a:srcRect t="8139" r="21230"/>
          <a:stretch/>
        </p:blipFill>
        <p:spPr>
          <a:xfrm>
            <a:off x="6083543" y="3123568"/>
            <a:ext cx="4753129" cy="1448432"/>
          </a:xfrm>
          <a:prstGeom prst="rect">
            <a:avLst/>
          </a:prstGeom>
        </p:spPr>
      </p:pic>
      <p:pic>
        <p:nvPicPr>
          <p:cNvPr id="7" name="Picture 6">
            <a:extLst>
              <a:ext uri="{FF2B5EF4-FFF2-40B4-BE49-F238E27FC236}">
                <a16:creationId xmlns:a16="http://schemas.microsoft.com/office/drawing/2014/main" id="{885766ED-C41F-E51D-7D44-1A1AF92DD52E}"/>
              </a:ext>
            </a:extLst>
          </p:cNvPr>
          <p:cNvPicPr>
            <a:picLocks noChangeAspect="1"/>
          </p:cNvPicPr>
          <p:nvPr/>
        </p:nvPicPr>
        <p:blipFill>
          <a:blip r:embed="rId3"/>
          <a:srcRect t="12500" r="26299"/>
          <a:stretch/>
        </p:blipFill>
        <p:spPr>
          <a:xfrm>
            <a:off x="5899624" y="1378135"/>
            <a:ext cx="4937047" cy="1601404"/>
          </a:xfrm>
          <a:prstGeom prst="rect">
            <a:avLst/>
          </a:prstGeom>
        </p:spPr>
      </p:pic>
      <p:pic>
        <p:nvPicPr>
          <p:cNvPr id="9" name="Picture 8">
            <a:extLst>
              <a:ext uri="{FF2B5EF4-FFF2-40B4-BE49-F238E27FC236}">
                <a16:creationId xmlns:a16="http://schemas.microsoft.com/office/drawing/2014/main" id="{C4ED3CC3-38B6-E461-3E3C-70FCE2057EB2}"/>
              </a:ext>
            </a:extLst>
          </p:cNvPr>
          <p:cNvPicPr>
            <a:picLocks noChangeAspect="1"/>
          </p:cNvPicPr>
          <p:nvPr/>
        </p:nvPicPr>
        <p:blipFill>
          <a:blip r:embed="rId4"/>
          <a:stretch>
            <a:fillRect/>
          </a:stretch>
        </p:blipFill>
        <p:spPr>
          <a:xfrm>
            <a:off x="6061564" y="4737907"/>
            <a:ext cx="4783226" cy="1510493"/>
          </a:xfrm>
          <a:prstGeom prst="rect">
            <a:avLst/>
          </a:prstGeom>
        </p:spPr>
      </p:pic>
      <p:pic>
        <p:nvPicPr>
          <p:cNvPr id="17" name="Picture 16">
            <a:extLst>
              <a:ext uri="{FF2B5EF4-FFF2-40B4-BE49-F238E27FC236}">
                <a16:creationId xmlns:a16="http://schemas.microsoft.com/office/drawing/2014/main" id="{08A4AC8B-8180-59FA-5FBF-8F617C9D94D0}"/>
              </a:ext>
            </a:extLst>
          </p:cNvPr>
          <p:cNvPicPr>
            <a:picLocks noChangeAspect="1"/>
          </p:cNvPicPr>
          <p:nvPr/>
        </p:nvPicPr>
        <p:blipFill>
          <a:blip r:embed="rId5"/>
          <a:stretch>
            <a:fillRect/>
          </a:stretch>
        </p:blipFill>
        <p:spPr>
          <a:xfrm>
            <a:off x="531812" y="1417638"/>
            <a:ext cx="5103972" cy="4830762"/>
          </a:xfrm>
          <a:prstGeom prst="rect">
            <a:avLst/>
          </a:prstGeom>
        </p:spPr>
      </p:pic>
      <p:sp>
        <p:nvSpPr>
          <p:cNvPr id="3" name="Rectangle 2">
            <a:extLst>
              <a:ext uri="{FF2B5EF4-FFF2-40B4-BE49-F238E27FC236}">
                <a16:creationId xmlns:a16="http://schemas.microsoft.com/office/drawing/2014/main" id="{121DD2C2-3C19-C74F-903A-A40064A2A9E5}"/>
              </a:ext>
            </a:extLst>
          </p:cNvPr>
          <p:cNvSpPr/>
          <p:nvPr/>
        </p:nvSpPr>
        <p:spPr>
          <a:xfrm>
            <a:off x="7694612" y="2171803"/>
            <a:ext cx="533400" cy="5713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ED05FE2-C10A-4BAA-1D34-AD02483AD302}"/>
              </a:ext>
            </a:extLst>
          </p:cNvPr>
          <p:cNvSpPr/>
          <p:nvPr/>
        </p:nvSpPr>
        <p:spPr>
          <a:xfrm>
            <a:off x="7770812" y="3886200"/>
            <a:ext cx="533400" cy="609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82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471B1A-488B-7789-9F35-B55C69054A92}"/>
              </a:ext>
            </a:extLst>
          </p:cNvPr>
          <p:cNvPicPr>
            <a:picLocks noChangeAspect="1"/>
          </p:cNvPicPr>
          <p:nvPr/>
        </p:nvPicPr>
        <p:blipFill>
          <a:blip r:embed="rId3"/>
          <a:stretch>
            <a:fillRect/>
          </a:stretch>
        </p:blipFill>
        <p:spPr>
          <a:xfrm>
            <a:off x="8913812" y="3650530"/>
            <a:ext cx="2324884" cy="3055070"/>
          </a:xfrm>
          <a:prstGeom prst="rect">
            <a:avLst/>
          </a:prstGeom>
        </p:spPr>
      </p:pic>
      <p:pic>
        <p:nvPicPr>
          <p:cNvPr id="2" name="Picture 1">
            <a:extLst>
              <a:ext uri="{FF2B5EF4-FFF2-40B4-BE49-F238E27FC236}">
                <a16:creationId xmlns:a16="http://schemas.microsoft.com/office/drawing/2014/main" id="{A868DA42-77E1-78FB-1D4E-B437FB6BDD33}"/>
              </a:ext>
            </a:extLst>
          </p:cNvPr>
          <p:cNvPicPr>
            <a:picLocks noChangeAspect="1"/>
          </p:cNvPicPr>
          <p:nvPr/>
        </p:nvPicPr>
        <p:blipFill>
          <a:blip r:embed="rId4"/>
          <a:stretch>
            <a:fillRect/>
          </a:stretch>
        </p:blipFill>
        <p:spPr>
          <a:xfrm>
            <a:off x="379412" y="5390029"/>
            <a:ext cx="2324884" cy="1080685"/>
          </a:xfrm>
          <a:prstGeom prst="rect">
            <a:avLst/>
          </a:prstGeom>
        </p:spPr>
      </p:pic>
      <p:sp>
        <p:nvSpPr>
          <p:cNvPr id="36866" name="Rectangle 2"/>
          <p:cNvSpPr>
            <a:spLocks noGrp="1" noChangeArrowheads="1"/>
          </p:cNvSpPr>
          <p:nvPr>
            <p:ph type="title"/>
          </p:nvPr>
        </p:nvSpPr>
        <p:spPr>
          <a:xfrm>
            <a:off x="4494212" y="381000"/>
            <a:ext cx="5105400" cy="1143000"/>
          </a:xfrm>
        </p:spPr>
        <p:txBody>
          <a:bodyPr/>
          <a:lstStyle/>
          <a:p>
            <a:pPr algn="ctr"/>
            <a:br>
              <a:rPr lang="en-US" altLang="en-US" sz="3200" b="1">
                <a:latin typeface="Arial Narrow" pitchFamily="34" charset="0"/>
              </a:rPr>
            </a:br>
            <a:endParaRPr lang="en-US" altLang="en-US" sz="3200" b="1">
              <a:latin typeface="Arial Narrow" pitchFamily="34" charset="0"/>
            </a:endParaRPr>
          </a:p>
        </p:txBody>
      </p:sp>
      <p:sp>
        <p:nvSpPr>
          <p:cNvPr id="36867" name="Rectangle 3"/>
          <p:cNvSpPr>
            <a:spLocks noGrp="1" noChangeArrowheads="1"/>
          </p:cNvSpPr>
          <p:nvPr>
            <p:ph type="body" idx="1"/>
          </p:nvPr>
        </p:nvSpPr>
        <p:spPr>
          <a:xfrm>
            <a:off x="2360612" y="1828800"/>
            <a:ext cx="7620000" cy="4038600"/>
          </a:xfrm>
        </p:spPr>
        <p:txBody>
          <a:bodyPr>
            <a:normAutofit fontScale="70000" lnSpcReduction="20000"/>
          </a:bodyPr>
          <a:lstStyle/>
          <a:p>
            <a:r>
              <a:rPr lang="en-US" altLang="en-US" sz="2400">
                <a:solidFill>
                  <a:schemeClr val="tx2"/>
                </a:solidFill>
                <a:latin typeface="Times New Roman" panose="02020603050405020304" pitchFamily="18" charset="0"/>
                <a:cs typeface="Times New Roman" panose="02020603050405020304" pitchFamily="18" charset="0"/>
              </a:rPr>
              <a:t>New Lungs- Since 2021</a:t>
            </a:r>
            <a:endParaRPr lang="en-US" altLang="en-US" sz="2400" dirty="0">
              <a:solidFill>
                <a:schemeClr val="tx2"/>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Am-241 (3), MFP (3), Th-Equilibrium (2), Pitchblende (2)</a:t>
            </a:r>
          </a:p>
          <a:p>
            <a:pPr lvl="1"/>
            <a:r>
              <a:rPr lang="en-US" altLang="en-US" sz="2000" dirty="0">
                <a:solidFill>
                  <a:schemeClr val="tx2"/>
                </a:solidFill>
                <a:latin typeface="Times New Roman" panose="02020603050405020304" pitchFamily="18" charset="0"/>
                <a:cs typeface="Times New Roman" panose="02020603050405020304" pitchFamily="18" charset="0"/>
              </a:rPr>
              <a:t>Am-241 (5), Am-243 (2), </a:t>
            </a:r>
            <a:r>
              <a:rPr lang="en-US" altLang="en-US" sz="2000" dirty="0" err="1">
                <a:solidFill>
                  <a:schemeClr val="tx2"/>
                </a:solidFill>
                <a:latin typeface="Times New Roman" panose="02020603050405020304" pitchFamily="18" charset="0"/>
                <a:cs typeface="Times New Roman" panose="02020603050405020304" pitchFamily="18" charset="0"/>
              </a:rPr>
              <a:t>EuAm</a:t>
            </a:r>
            <a:r>
              <a:rPr lang="en-US" altLang="en-US" sz="2000" dirty="0">
                <a:solidFill>
                  <a:schemeClr val="tx2"/>
                </a:solidFill>
                <a:latin typeface="Times New Roman" panose="02020603050405020304" pitchFamily="18" charset="0"/>
                <a:cs typeface="Times New Roman" panose="02020603050405020304" pitchFamily="18" charset="0"/>
              </a:rPr>
              <a:t> (1), Np (1), MFP (1), Nat U (1), U/Cs,/Co (4) </a:t>
            </a:r>
          </a:p>
          <a:p>
            <a:pPr lvl="1"/>
            <a:r>
              <a:rPr lang="en-US" altLang="en-US" sz="2000" dirty="0">
                <a:latin typeface="Times New Roman" panose="02020603050405020304" pitchFamily="18" charset="0"/>
                <a:cs typeface="Times New Roman" panose="02020603050405020304" pitchFamily="18" charset="0"/>
              </a:rPr>
              <a:t>Recertifying Lungs (12)</a:t>
            </a:r>
          </a:p>
          <a:p>
            <a:pPr marL="411480" lvl="1" indent="0">
              <a:buNone/>
            </a:pPr>
            <a:endParaRPr lang="en-US" altLang="en-US" sz="2000" dirty="0">
              <a:latin typeface="Times New Roman" panose="02020603050405020304" pitchFamily="18" charset="0"/>
              <a:cs typeface="Times New Roman" panose="02020603050405020304" pitchFamily="18" charset="0"/>
            </a:endParaRPr>
          </a:p>
          <a:p>
            <a:r>
              <a:rPr lang="en-US" altLang="en-US" sz="2400" dirty="0">
                <a:solidFill>
                  <a:schemeClr val="tx2"/>
                </a:solidFill>
                <a:latin typeface="Times New Roman" panose="02020603050405020304" pitchFamily="18" charset="0"/>
                <a:cs typeface="Times New Roman" panose="02020603050405020304" pitchFamily="18" charset="0"/>
              </a:rPr>
              <a:t>BOMABS</a:t>
            </a:r>
          </a:p>
          <a:p>
            <a:pPr lvl="1"/>
            <a:r>
              <a:rPr lang="en-US" altLang="en-US" sz="2000" dirty="0">
                <a:latin typeface="Times New Roman" panose="02020603050405020304" pitchFamily="18" charset="0"/>
                <a:cs typeface="Times New Roman" panose="02020603050405020304" pitchFamily="18" charset="0"/>
              </a:rPr>
              <a:t>K-40 (1), Eu-152 (2), MFP (5), Cs-134/137/Co-60 (1)</a:t>
            </a:r>
          </a:p>
          <a:p>
            <a:pPr lvl="1"/>
            <a:r>
              <a:rPr lang="en-US" altLang="en-US" sz="2000" dirty="0">
                <a:solidFill>
                  <a:schemeClr val="tx2"/>
                </a:solidFill>
                <a:latin typeface="Times New Roman" panose="02020603050405020304" pitchFamily="18" charset="0"/>
                <a:cs typeface="Times New Roman" panose="02020603050405020304" pitchFamily="18" charset="0"/>
              </a:rPr>
              <a:t>2x (MFP, Eu) , 2x( Y, Sb, Eu), 2x (Cs, Eu)</a:t>
            </a:r>
          </a:p>
          <a:p>
            <a:pPr lvl="1"/>
            <a:r>
              <a:rPr lang="en-US" altLang="en-US" sz="2000" dirty="0">
                <a:solidFill>
                  <a:schemeClr val="tx2"/>
                </a:solidFill>
                <a:latin typeface="Times New Roman" panose="02020603050405020304" pitchFamily="18" charset="0"/>
                <a:cs typeface="Times New Roman" panose="02020603050405020304" pitchFamily="18" charset="0"/>
              </a:rPr>
              <a:t>Multiple in production for Hanford &amp; Japan</a:t>
            </a:r>
          </a:p>
          <a:p>
            <a:pPr lvl="1"/>
            <a:r>
              <a:rPr lang="en-US" altLang="en-US" sz="2000" dirty="0">
                <a:solidFill>
                  <a:schemeClr val="tx2"/>
                </a:solidFill>
                <a:latin typeface="Times New Roman" panose="02020603050405020304" pitchFamily="18" charset="0"/>
                <a:cs typeface="Times New Roman" panose="02020603050405020304" pitchFamily="18" charset="0"/>
              </a:rPr>
              <a:t>Solid tissue substitute material available</a:t>
            </a:r>
          </a:p>
          <a:p>
            <a:pPr lvl="1">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r>
              <a:rPr lang="en-US" altLang="en-US" dirty="0">
                <a:solidFill>
                  <a:schemeClr val="tx2"/>
                </a:solidFill>
                <a:latin typeface="Times New Roman" panose="02020603050405020304" pitchFamily="18" charset="0"/>
                <a:cs typeface="Times New Roman" panose="02020603050405020304" pitchFamily="18" charset="0"/>
              </a:rPr>
              <a:t>Available Isotopes for SSPEP </a:t>
            </a:r>
          </a:p>
          <a:p>
            <a:pPr lvl="1"/>
            <a:r>
              <a:rPr lang="en-US" sz="1700" dirty="0">
                <a:solidFill>
                  <a:schemeClr val="tx2"/>
                </a:solidFill>
                <a:latin typeface="Times New Roman" panose="02020603050405020304" pitchFamily="18" charset="0"/>
                <a:cs typeface="Times New Roman" panose="02020603050405020304" pitchFamily="18" charset="0"/>
              </a:rPr>
              <a:t>MFP (Co-60, Mn-54, Cs-134/137), K-40, Eu-152/154/155, Sb-125</a:t>
            </a:r>
          </a:p>
          <a:p>
            <a:pPr lvl="1">
              <a:spcAft>
                <a:spcPts val="800"/>
              </a:spcAft>
            </a:pPr>
            <a:r>
              <a:rPr lang="en-US" sz="2100" dirty="0">
                <a:solidFill>
                  <a:schemeClr val="tx2"/>
                </a:solidFill>
                <a:latin typeface="Times New Roman" panose="02020603050405020304" pitchFamily="18" charset="0"/>
                <a:cs typeface="Times New Roman" panose="02020603050405020304" pitchFamily="18" charset="0"/>
              </a:rPr>
              <a:t>MDA for all types with variable counting times</a:t>
            </a:r>
          </a:p>
          <a:p>
            <a:r>
              <a:rPr lang="en-US" altLang="en-US" sz="2400" dirty="0">
                <a:solidFill>
                  <a:schemeClr val="tx2"/>
                </a:solidFill>
                <a:latin typeface="Times New Roman" panose="02020603050405020304" pitchFamily="18" charset="0"/>
                <a:cs typeface="Times New Roman" panose="02020603050405020304" pitchFamily="18" charset="0"/>
              </a:rPr>
              <a:t>Thyroids</a:t>
            </a:r>
          </a:p>
          <a:p>
            <a:pPr lvl="1"/>
            <a:r>
              <a:rPr lang="en-US" altLang="en-US" sz="2000" dirty="0">
                <a:latin typeface="Times New Roman" panose="02020603050405020304" pitchFamily="18" charset="0"/>
                <a:cs typeface="Times New Roman" panose="02020603050405020304" pitchFamily="18" charset="0"/>
              </a:rPr>
              <a:t>I-131, I-125 SSPEP available in January</a:t>
            </a:r>
          </a:p>
          <a:p>
            <a:pPr lvl="1"/>
            <a:r>
              <a:rPr lang="en-US" altLang="en-US" sz="2000" dirty="0">
                <a:latin typeface="Times New Roman" panose="02020603050405020304" pitchFamily="18" charset="0"/>
                <a:cs typeface="Times New Roman" panose="02020603050405020304" pitchFamily="18" charset="0"/>
              </a:rPr>
              <a:t>Ba-133, Sb-125 Available</a:t>
            </a:r>
          </a:p>
        </p:txBody>
      </p:sp>
      <p:sp>
        <p:nvSpPr>
          <p:cNvPr id="4" name="Title 1"/>
          <p:cNvSpPr txBox="1">
            <a:spLocks/>
          </p:cNvSpPr>
          <p:nvPr/>
        </p:nvSpPr>
        <p:spPr bwMode="auto">
          <a:xfrm>
            <a:off x="3922827" y="342900"/>
            <a:ext cx="472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a:solidFill>
                  <a:srgbClr val="1B5527"/>
                </a:solidFill>
                <a:latin typeface="+mj-lt"/>
                <a:ea typeface="+mj-ea"/>
                <a:cs typeface="+mj-cs"/>
              </a:defRPr>
            </a:lvl1pPr>
            <a:lvl2pPr algn="l" rtl="0" eaLnBrk="0" fontAlgn="base" hangingPunct="0">
              <a:spcBef>
                <a:spcPct val="0"/>
              </a:spcBef>
              <a:spcAft>
                <a:spcPct val="0"/>
              </a:spcAft>
              <a:defRPr sz="2400">
                <a:solidFill>
                  <a:srgbClr val="1B5527"/>
                </a:solidFill>
                <a:latin typeface="Arial Black" pitchFamily="34" charset="0"/>
              </a:defRPr>
            </a:lvl2pPr>
            <a:lvl3pPr algn="l" rtl="0" eaLnBrk="0" fontAlgn="base" hangingPunct="0">
              <a:spcBef>
                <a:spcPct val="0"/>
              </a:spcBef>
              <a:spcAft>
                <a:spcPct val="0"/>
              </a:spcAft>
              <a:defRPr sz="2400">
                <a:solidFill>
                  <a:srgbClr val="1B5527"/>
                </a:solidFill>
                <a:latin typeface="Arial Black" pitchFamily="34" charset="0"/>
              </a:defRPr>
            </a:lvl3pPr>
            <a:lvl4pPr algn="l" rtl="0" eaLnBrk="0" fontAlgn="base" hangingPunct="0">
              <a:spcBef>
                <a:spcPct val="0"/>
              </a:spcBef>
              <a:spcAft>
                <a:spcPct val="0"/>
              </a:spcAft>
              <a:defRPr sz="2400">
                <a:solidFill>
                  <a:srgbClr val="1B5527"/>
                </a:solidFill>
                <a:latin typeface="Arial Black" pitchFamily="34" charset="0"/>
              </a:defRPr>
            </a:lvl4pPr>
            <a:lvl5pPr algn="l" rtl="0" eaLnBrk="0" fontAlgn="base" hangingPunct="0">
              <a:spcBef>
                <a:spcPct val="0"/>
              </a:spcBef>
              <a:spcAft>
                <a:spcPct val="0"/>
              </a:spcAft>
              <a:defRPr sz="2400">
                <a:solidFill>
                  <a:srgbClr val="1B5527"/>
                </a:solidFill>
                <a:latin typeface="Arial Black" pitchFamily="34" charset="0"/>
              </a:defRPr>
            </a:lvl5pPr>
            <a:lvl6pPr marL="457200" algn="l" rtl="0" eaLnBrk="1" fontAlgn="base" hangingPunct="1">
              <a:spcBef>
                <a:spcPct val="0"/>
              </a:spcBef>
              <a:spcAft>
                <a:spcPct val="0"/>
              </a:spcAft>
              <a:defRPr sz="2400">
                <a:solidFill>
                  <a:srgbClr val="1B5527"/>
                </a:solidFill>
                <a:latin typeface="Arial Black" pitchFamily="34" charset="0"/>
              </a:defRPr>
            </a:lvl6pPr>
            <a:lvl7pPr marL="914400" algn="l" rtl="0" eaLnBrk="1" fontAlgn="base" hangingPunct="1">
              <a:spcBef>
                <a:spcPct val="0"/>
              </a:spcBef>
              <a:spcAft>
                <a:spcPct val="0"/>
              </a:spcAft>
              <a:defRPr sz="2400">
                <a:solidFill>
                  <a:srgbClr val="1B5527"/>
                </a:solidFill>
                <a:latin typeface="Arial Black" pitchFamily="34" charset="0"/>
              </a:defRPr>
            </a:lvl7pPr>
            <a:lvl8pPr marL="1371600" algn="l" rtl="0" eaLnBrk="1" fontAlgn="base" hangingPunct="1">
              <a:spcBef>
                <a:spcPct val="0"/>
              </a:spcBef>
              <a:spcAft>
                <a:spcPct val="0"/>
              </a:spcAft>
              <a:defRPr sz="2400">
                <a:solidFill>
                  <a:srgbClr val="1B5527"/>
                </a:solidFill>
                <a:latin typeface="Arial Black" pitchFamily="34" charset="0"/>
              </a:defRPr>
            </a:lvl8pPr>
            <a:lvl9pPr marL="1828800" algn="l" rtl="0" eaLnBrk="1" fontAlgn="base" hangingPunct="1">
              <a:spcBef>
                <a:spcPct val="0"/>
              </a:spcBef>
              <a:spcAft>
                <a:spcPct val="0"/>
              </a:spcAft>
              <a:defRPr sz="2400">
                <a:solidFill>
                  <a:srgbClr val="1B5527"/>
                </a:solidFill>
                <a:latin typeface="Arial Black" pitchFamily="34" charset="0"/>
              </a:defRPr>
            </a:lvl9pPr>
          </a:lstStyle>
          <a:p>
            <a:pPr algn="ctr" defTabSz="914400" eaLnBrk="1" hangingPunct="1">
              <a:defRPr/>
            </a:pPr>
            <a:r>
              <a:rPr lang="en-US" altLang="en-US" sz="3200" spc="-100" dirty="0">
                <a:solidFill>
                  <a:schemeClr val="tx2"/>
                </a:solidFill>
                <a:latin typeface="Times New Roman" panose="02020603050405020304" pitchFamily="18" charset="0"/>
                <a:cs typeface="Times New Roman" panose="02020603050405020304" pitchFamily="18" charset="0"/>
              </a:rPr>
              <a:t>DOE Phantom Library New</a:t>
            </a:r>
            <a:endParaRPr lang="en-US" sz="3200" spc="-100" dirty="0">
              <a:solidFill>
                <a:schemeClr val="tx2"/>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1CDB001-0071-569F-673D-A90E79D2DACF}"/>
              </a:ext>
            </a:extLst>
          </p:cNvPr>
          <p:cNvPicPr>
            <a:picLocks noChangeAspect="1"/>
          </p:cNvPicPr>
          <p:nvPr/>
        </p:nvPicPr>
        <p:blipFill>
          <a:blip r:embed="rId5"/>
          <a:stretch>
            <a:fillRect/>
          </a:stretch>
        </p:blipFill>
        <p:spPr>
          <a:xfrm>
            <a:off x="379412" y="272930"/>
            <a:ext cx="2150360" cy="1555870"/>
          </a:xfrm>
          <a:prstGeom prst="rect">
            <a:avLst/>
          </a:prstGeom>
        </p:spPr>
      </p:pic>
    </p:spTree>
    <p:extLst>
      <p:ext uri="{BB962C8B-B14F-4D97-AF65-F5344CB8AC3E}">
        <p14:creationId xmlns:p14="http://schemas.microsoft.com/office/powerpoint/2010/main" val="373200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5520268-D2D9-93AD-9D3C-E93D4C7F42D3}"/>
              </a:ext>
            </a:extLst>
          </p:cNvPr>
          <p:cNvSpPr>
            <a:spLocks noGrp="1"/>
          </p:cNvSpPr>
          <p:nvPr>
            <p:ph type="title"/>
          </p:nvPr>
        </p:nvSpPr>
        <p:spPr>
          <a:xfrm>
            <a:off x="2665412" y="275524"/>
            <a:ext cx="5791200" cy="1219200"/>
          </a:xfrm>
        </p:spPr>
        <p:txBody>
          <a:bodyPr/>
          <a:lstStyle/>
          <a:p>
            <a:pPr>
              <a:defRPr/>
            </a:pPr>
            <a:r>
              <a:rPr lang="en-US" sz="3200" dirty="0">
                <a:latin typeface="Times New Roman" panose="02020603050405020304" pitchFamily="18" charset="0"/>
                <a:cs typeface="Times New Roman" panose="02020603050405020304" pitchFamily="18" charset="0"/>
              </a:rPr>
              <a:t>Testing Laboratory</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Performance Reports</a:t>
            </a:r>
          </a:p>
        </p:txBody>
      </p:sp>
      <p:pic>
        <p:nvPicPr>
          <p:cNvPr id="4" name="Picture 3"/>
          <p:cNvPicPr>
            <a:picLocks noChangeAspect="1"/>
          </p:cNvPicPr>
          <p:nvPr/>
        </p:nvPicPr>
        <p:blipFill>
          <a:blip r:embed="rId3"/>
          <a:stretch>
            <a:fillRect/>
          </a:stretch>
        </p:blipFill>
        <p:spPr>
          <a:xfrm>
            <a:off x="8685212" y="124803"/>
            <a:ext cx="1528762" cy="1264444"/>
          </a:xfrm>
          <a:prstGeom prst="rect">
            <a:avLst/>
          </a:prstGeom>
        </p:spPr>
      </p:pic>
      <p:pic>
        <p:nvPicPr>
          <p:cNvPr id="5" name="Picture 4">
            <a:extLst>
              <a:ext uri="{FF2B5EF4-FFF2-40B4-BE49-F238E27FC236}">
                <a16:creationId xmlns:a16="http://schemas.microsoft.com/office/drawing/2014/main" id="{586B482F-40C3-7E6E-1B35-A9F7BB871956}"/>
              </a:ext>
            </a:extLst>
          </p:cNvPr>
          <p:cNvPicPr>
            <a:picLocks noChangeAspect="1"/>
          </p:cNvPicPr>
          <p:nvPr/>
        </p:nvPicPr>
        <p:blipFill>
          <a:blip r:embed="rId4"/>
          <a:stretch>
            <a:fillRect/>
          </a:stretch>
        </p:blipFill>
        <p:spPr>
          <a:xfrm>
            <a:off x="1827212" y="1600200"/>
            <a:ext cx="8153400" cy="4800600"/>
          </a:xfrm>
          <a:prstGeom prst="rect">
            <a:avLst/>
          </a:prstGeom>
        </p:spPr>
      </p:pic>
      <p:sp>
        <p:nvSpPr>
          <p:cNvPr id="2" name="Rectangle 1">
            <a:extLst>
              <a:ext uri="{FF2B5EF4-FFF2-40B4-BE49-F238E27FC236}">
                <a16:creationId xmlns:a16="http://schemas.microsoft.com/office/drawing/2014/main" id="{5A51E1D0-91B9-79D8-B205-EFA72819E26E}"/>
              </a:ext>
            </a:extLst>
          </p:cNvPr>
          <p:cNvSpPr/>
          <p:nvPr/>
        </p:nvSpPr>
        <p:spPr>
          <a:xfrm>
            <a:off x="3351212" y="3048000"/>
            <a:ext cx="533400" cy="911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78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76200"/>
            <a:ext cx="6400800" cy="1219200"/>
          </a:xfrm>
        </p:spPr>
        <p:txBody>
          <a:bodyPr/>
          <a:lstStyle/>
          <a:p>
            <a:pPr>
              <a:defRPr/>
            </a:pPr>
            <a:r>
              <a:rPr lang="en-US" sz="3200" dirty="0">
                <a:latin typeface="Times New Roman" panose="02020603050405020304" pitchFamily="18" charset="0"/>
                <a:cs typeface="Times New Roman" panose="02020603050405020304" pitchFamily="18" charset="0"/>
              </a:rPr>
              <a:t>Radiological and Environmental Sciences Laboratory (RESL)</a:t>
            </a:r>
          </a:p>
        </p:txBody>
      </p:sp>
      <p:sp>
        <p:nvSpPr>
          <p:cNvPr id="3" name="Content Placeholder 2"/>
          <p:cNvSpPr>
            <a:spLocks noGrp="1"/>
          </p:cNvSpPr>
          <p:nvPr>
            <p:ph idx="1"/>
          </p:nvPr>
        </p:nvSpPr>
        <p:spPr>
          <a:xfrm>
            <a:off x="1446212" y="1524000"/>
            <a:ext cx="8839200" cy="4724400"/>
          </a:xfr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65760" lvl="1" indent="-365760">
              <a:lnSpc>
                <a:spcPct val="90000"/>
              </a:lnSpc>
              <a:spcBef>
                <a:spcPts val="1200"/>
              </a:spcBef>
              <a:spcAft>
                <a:spcPts val="1200"/>
              </a:spcAft>
              <a:buSzPct val="90000"/>
              <a:buFont typeface="Wingdings" pitchFamily="2" charset="2"/>
              <a:buChar char="n"/>
              <a:defRPr/>
            </a:pPr>
            <a:r>
              <a:rPr lang="en-US" dirty="0">
                <a:latin typeface="Times New Roman" panose="02020603050405020304" pitchFamily="18" charset="0"/>
                <a:cs typeface="Times New Roman" panose="02020603050405020304" pitchFamily="18" charset="0"/>
              </a:rPr>
              <a:t>DOE-STD-1111-2018</a:t>
            </a:r>
          </a:p>
          <a:p>
            <a:pPr marL="0" lvl="1" indent="0">
              <a:lnSpc>
                <a:spcPct val="90000"/>
              </a:lnSpc>
              <a:spcBef>
                <a:spcPts val="1200"/>
              </a:spcBef>
              <a:spcAft>
                <a:spcPts val="1200"/>
              </a:spcAft>
              <a:buSzPct val="90000"/>
              <a:buNone/>
              <a:defRPr/>
            </a:pPr>
            <a:r>
              <a:rPr lang="en-US" sz="1400" dirty="0">
                <a:latin typeface="Times New Roman" panose="02020603050405020304" pitchFamily="18" charset="0"/>
                <a:cs typeface="Times New Roman" panose="02020603050405020304" pitchFamily="18" charset="0"/>
              </a:rPr>
              <a:t>DEPARTMENT OF ENERGY LABORATORY ACCREDITATION PROGRAM ADMINISTRATION</a:t>
            </a:r>
          </a:p>
          <a:p>
            <a:pPr marL="708660" lvl="2" indent="-342900">
              <a:lnSpc>
                <a:spcPct val="90000"/>
              </a:lnSpc>
              <a:spcBef>
                <a:spcPts val="1200"/>
              </a:spcBef>
              <a:spcAft>
                <a:spcPts val="1200"/>
              </a:spcAft>
              <a:buSzPct val="90000"/>
              <a:defRPr/>
            </a:pPr>
            <a:r>
              <a:rPr lang="en-US" dirty="0">
                <a:latin typeface="Times New Roman" panose="02020603050405020304" pitchFamily="18" charset="0"/>
                <a:cs typeface="Times New Roman" panose="02020603050405020304" pitchFamily="18" charset="0"/>
              </a:rPr>
              <a:t>Authorized by DOE to conduct performance testing for DOELAP</a:t>
            </a:r>
          </a:p>
          <a:p>
            <a:pPr marL="708660" lvl="2" indent="-342900">
              <a:lnSpc>
                <a:spcPct val="90000"/>
              </a:lnSpc>
              <a:spcBef>
                <a:spcPts val="1200"/>
              </a:spcBef>
              <a:spcAft>
                <a:spcPts val="1200"/>
              </a:spcAft>
              <a:buSzPct val="90000"/>
              <a:defRPr/>
            </a:pPr>
            <a:r>
              <a:rPr lang="en-US" dirty="0">
                <a:latin typeface="Times New Roman" panose="02020603050405020304" pitchFamily="18" charset="0"/>
                <a:cs typeface="Times New Roman" panose="02020603050405020304" pitchFamily="18" charset="0"/>
              </a:rPr>
              <a:t>In Accordance with ANSI/HPS N13.30-2011</a:t>
            </a:r>
          </a:p>
          <a:p>
            <a:pPr marL="365760" lvl="1" indent="-365760">
              <a:lnSpc>
                <a:spcPct val="90000"/>
              </a:lnSpc>
              <a:spcBef>
                <a:spcPts val="1200"/>
              </a:spcBef>
              <a:spcAft>
                <a:spcPts val="1200"/>
              </a:spcAft>
              <a:buSzPct val="90000"/>
              <a:buFont typeface="Wingdings" pitchFamily="2" charset="2"/>
              <a:buChar char="n"/>
              <a:defRPr/>
            </a:pPr>
            <a:r>
              <a:rPr lang="en-US" dirty="0">
                <a:latin typeface="Times New Roman" panose="02020603050405020304" pitchFamily="18" charset="0"/>
                <a:cs typeface="Times New Roman" panose="02020603050405020304" pitchFamily="18" charset="0"/>
              </a:rPr>
              <a:t>DOE-STD-1112-2019</a:t>
            </a:r>
          </a:p>
          <a:p>
            <a:pPr marL="0" lvl="1" indent="0">
              <a:lnSpc>
                <a:spcPct val="90000"/>
              </a:lnSpc>
              <a:spcBef>
                <a:spcPts val="1200"/>
              </a:spcBef>
              <a:spcAft>
                <a:spcPts val="1200"/>
              </a:spcAft>
              <a:buSzPct val="90000"/>
              <a:buNone/>
              <a:defRPr/>
            </a:pPr>
            <a:r>
              <a:rPr lang="en-US" sz="1400" dirty="0">
                <a:latin typeface="Times New Roman" panose="02020603050405020304" pitchFamily="18" charset="0"/>
                <a:cs typeface="Times New Roman" panose="02020603050405020304" pitchFamily="18" charset="0"/>
              </a:rPr>
              <a:t>DEPARTMENT OF ENERGY LABORATORY ACCREDITATION PROGRAM FOR RADIOBIOASSAY</a:t>
            </a:r>
          </a:p>
          <a:p>
            <a:pPr marL="708660" lvl="2" indent="-342900">
              <a:lnSpc>
                <a:spcPct val="90000"/>
              </a:lnSpc>
              <a:spcBef>
                <a:spcPts val="1200"/>
              </a:spcBef>
              <a:spcAft>
                <a:spcPts val="1200"/>
              </a:spcAft>
              <a:buSzPct val="90000"/>
              <a:defRPr/>
            </a:pPr>
            <a:r>
              <a:rPr lang="en-US" dirty="0">
                <a:latin typeface="Times New Roman" panose="02020603050405020304" pitchFamily="18" charset="0"/>
                <a:cs typeface="Times New Roman" panose="02020603050405020304" pitchFamily="18" charset="0"/>
              </a:rPr>
              <a:t>Points back to ANSI/HPS N13.30-2011 for performance testing criteria</a:t>
            </a:r>
          </a:p>
        </p:txBody>
      </p:sp>
    </p:spTree>
    <p:extLst>
      <p:ext uri="{BB962C8B-B14F-4D97-AF65-F5344CB8AC3E}">
        <p14:creationId xmlns:p14="http://schemas.microsoft.com/office/powerpoint/2010/main" val="11732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5520268-D2D9-93AD-9D3C-E93D4C7F42D3}"/>
              </a:ext>
            </a:extLst>
          </p:cNvPr>
          <p:cNvSpPr>
            <a:spLocks noGrp="1"/>
          </p:cNvSpPr>
          <p:nvPr>
            <p:ph type="title"/>
          </p:nvPr>
        </p:nvSpPr>
        <p:spPr>
          <a:xfrm>
            <a:off x="2894012" y="304800"/>
            <a:ext cx="5791200" cy="1219200"/>
          </a:xfrm>
        </p:spPr>
        <p:txBody>
          <a:bodyPr/>
          <a:lstStyle/>
          <a:p>
            <a:pPr>
              <a:defRPr/>
            </a:pPr>
            <a:r>
              <a:rPr lang="en-US" sz="3200" dirty="0">
                <a:latin typeface="Times New Roman" panose="02020603050405020304" pitchFamily="18" charset="0"/>
                <a:cs typeface="Times New Roman" panose="02020603050405020304" pitchFamily="18" charset="0"/>
              </a:rPr>
              <a:t>Testing Laboratory</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Performance Reports</a:t>
            </a:r>
          </a:p>
        </p:txBody>
      </p:sp>
      <p:pic>
        <p:nvPicPr>
          <p:cNvPr id="4" name="Picture 3"/>
          <p:cNvPicPr>
            <a:picLocks noChangeAspect="1"/>
          </p:cNvPicPr>
          <p:nvPr/>
        </p:nvPicPr>
        <p:blipFill>
          <a:blip r:embed="rId3"/>
          <a:stretch>
            <a:fillRect/>
          </a:stretch>
        </p:blipFill>
        <p:spPr>
          <a:xfrm>
            <a:off x="8685212" y="124803"/>
            <a:ext cx="1528762" cy="1264444"/>
          </a:xfrm>
          <a:prstGeom prst="rect">
            <a:avLst/>
          </a:prstGeom>
        </p:spPr>
      </p:pic>
      <p:pic>
        <p:nvPicPr>
          <p:cNvPr id="3" name="Picture 2">
            <a:extLst>
              <a:ext uri="{FF2B5EF4-FFF2-40B4-BE49-F238E27FC236}">
                <a16:creationId xmlns:a16="http://schemas.microsoft.com/office/drawing/2014/main" id="{553F859C-DF13-9864-0396-4C6965F9EE4A}"/>
              </a:ext>
            </a:extLst>
          </p:cNvPr>
          <p:cNvPicPr>
            <a:picLocks noChangeAspect="1"/>
          </p:cNvPicPr>
          <p:nvPr/>
        </p:nvPicPr>
        <p:blipFill>
          <a:blip r:embed="rId4"/>
          <a:stretch>
            <a:fillRect/>
          </a:stretch>
        </p:blipFill>
        <p:spPr>
          <a:xfrm>
            <a:off x="2436812" y="1828800"/>
            <a:ext cx="7471611" cy="4114800"/>
          </a:xfrm>
          <a:prstGeom prst="rect">
            <a:avLst/>
          </a:prstGeom>
        </p:spPr>
      </p:pic>
      <p:sp>
        <p:nvSpPr>
          <p:cNvPr id="2" name="Rectangle 1">
            <a:extLst>
              <a:ext uri="{FF2B5EF4-FFF2-40B4-BE49-F238E27FC236}">
                <a16:creationId xmlns:a16="http://schemas.microsoft.com/office/drawing/2014/main" id="{6BB868F3-F207-6219-C0BF-6987BB825B88}"/>
              </a:ext>
            </a:extLst>
          </p:cNvPr>
          <p:cNvSpPr/>
          <p:nvPr/>
        </p:nvSpPr>
        <p:spPr>
          <a:xfrm>
            <a:off x="2589212" y="3642674"/>
            <a:ext cx="533400" cy="911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225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5520268-D2D9-93AD-9D3C-E93D4C7F42D3}"/>
              </a:ext>
            </a:extLst>
          </p:cNvPr>
          <p:cNvSpPr>
            <a:spLocks noGrp="1"/>
          </p:cNvSpPr>
          <p:nvPr>
            <p:ph type="title"/>
          </p:nvPr>
        </p:nvSpPr>
        <p:spPr>
          <a:xfrm>
            <a:off x="3198812" y="124803"/>
            <a:ext cx="5791200" cy="1219200"/>
          </a:xfrm>
        </p:spPr>
        <p:txBody>
          <a:bodyPr/>
          <a:lstStyle/>
          <a:p>
            <a:pPr>
              <a:defRPr/>
            </a:pPr>
            <a:r>
              <a:rPr lang="en-US" sz="3200" dirty="0">
                <a:latin typeface="Times New Roman" panose="02020603050405020304" pitchFamily="18" charset="0"/>
                <a:cs typeface="Times New Roman" panose="02020603050405020304" pitchFamily="18" charset="0"/>
              </a:rPr>
              <a:t>Testing Laboratory</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Performance Reports</a:t>
            </a:r>
          </a:p>
        </p:txBody>
      </p:sp>
      <p:pic>
        <p:nvPicPr>
          <p:cNvPr id="4" name="Picture 3"/>
          <p:cNvPicPr>
            <a:picLocks noChangeAspect="1"/>
          </p:cNvPicPr>
          <p:nvPr/>
        </p:nvPicPr>
        <p:blipFill>
          <a:blip r:embed="rId3"/>
          <a:stretch>
            <a:fillRect/>
          </a:stretch>
        </p:blipFill>
        <p:spPr>
          <a:xfrm>
            <a:off x="8685212" y="124803"/>
            <a:ext cx="1528762" cy="1264444"/>
          </a:xfrm>
          <a:prstGeom prst="rect">
            <a:avLst/>
          </a:prstGeom>
        </p:spPr>
      </p:pic>
      <p:pic>
        <p:nvPicPr>
          <p:cNvPr id="5" name="Picture 4">
            <a:extLst>
              <a:ext uri="{FF2B5EF4-FFF2-40B4-BE49-F238E27FC236}">
                <a16:creationId xmlns:a16="http://schemas.microsoft.com/office/drawing/2014/main" id="{7B43767A-A86D-E94A-4D01-499754F67531}"/>
              </a:ext>
            </a:extLst>
          </p:cNvPr>
          <p:cNvPicPr>
            <a:picLocks noChangeAspect="1"/>
          </p:cNvPicPr>
          <p:nvPr/>
        </p:nvPicPr>
        <p:blipFill>
          <a:blip r:embed="rId4"/>
          <a:stretch>
            <a:fillRect/>
          </a:stretch>
        </p:blipFill>
        <p:spPr>
          <a:xfrm>
            <a:off x="2665413" y="1632575"/>
            <a:ext cx="7034949" cy="5078000"/>
          </a:xfrm>
          <a:prstGeom prst="rect">
            <a:avLst/>
          </a:prstGeom>
          <a:ln>
            <a:solidFill>
              <a:schemeClr val="tx1"/>
            </a:solidFill>
          </a:ln>
        </p:spPr>
      </p:pic>
      <p:sp>
        <p:nvSpPr>
          <p:cNvPr id="2" name="Rectangle 1">
            <a:extLst>
              <a:ext uri="{FF2B5EF4-FFF2-40B4-BE49-F238E27FC236}">
                <a16:creationId xmlns:a16="http://schemas.microsoft.com/office/drawing/2014/main" id="{9C8E0320-81BF-47FB-CA29-0F71E88632E1}"/>
              </a:ext>
            </a:extLst>
          </p:cNvPr>
          <p:cNvSpPr/>
          <p:nvPr/>
        </p:nvSpPr>
        <p:spPr>
          <a:xfrm>
            <a:off x="4037012" y="2971800"/>
            <a:ext cx="45720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9083B9C-4FDF-73F8-23A4-4C803721EE89}"/>
              </a:ext>
            </a:extLst>
          </p:cNvPr>
          <p:cNvSpPr/>
          <p:nvPr/>
        </p:nvSpPr>
        <p:spPr>
          <a:xfrm>
            <a:off x="8761412" y="2819400"/>
            <a:ext cx="457200" cy="152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445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5520268-D2D9-93AD-9D3C-E93D4C7F42D3}"/>
              </a:ext>
            </a:extLst>
          </p:cNvPr>
          <p:cNvSpPr>
            <a:spLocks noGrp="1"/>
          </p:cNvSpPr>
          <p:nvPr>
            <p:ph type="title"/>
          </p:nvPr>
        </p:nvSpPr>
        <p:spPr>
          <a:xfrm>
            <a:off x="3198812" y="192407"/>
            <a:ext cx="5791200" cy="1219200"/>
          </a:xfrm>
        </p:spPr>
        <p:txBody>
          <a:bodyPr/>
          <a:lstStyle/>
          <a:p>
            <a:pPr>
              <a:defRPr/>
            </a:pPr>
            <a:r>
              <a:rPr lang="en-US" sz="3200" dirty="0">
                <a:latin typeface="Times New Roman" panose="02020603050405020304" pitchFamily="18" charset="0"/>
                <a:cs typeface="Times New Roman" panose="02020603050405020304" pitchFamily="18" charset="0"/>
              </a:rPr>
              <a:t>Testing Laboratory</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Performance Reports</a:t>
            </a:r>
          </a:p>
        </p:txBody>
      </p:sp>
      <p:pic>
        <p:nvPicPr>
          <p:cNvPr id="4" name="Picture 3"/>
          <p:cNvPicPr>
            <a:picLocks noChangeAspect="1"/>
          </p:cNvPicPr>
          <p:nvPr/>
        </p:nvPicPr>
        <p:blipFill>
          <a:blip r:embed="rId3"/>
          <a:stretch>
            <a:fillRect/>
          </a:stretch>
        </p:blipFill>
        <p:spPr>
          <a:xfrm>
            <a:off x="8685212" y="124803"/>
            <a:ext cx="1528762" cy="1264444"/>
          </a:xfrm>
          <a:prstGeom prst="rect">
            <a:avLst/>
          </a:prstGeom>
        </p:spPr>
      </p:pic>
      <p:pic>
        <p:nvPicPr>
          <p:cNvPr id="5" name="Picture 4">
            <a:extLst>
              <a:ext uri="{FF2B5EF4-FFF2-40B4-BE49-F238E27FC236}">
                <a16:creationId xmlns:a16="http://schemas.microsoft.com/office/drawing/2014/main" id="{59B6C284-4B22-5D14-7C42-7B23B13351B4}"/>
              </a:ext>
            </a:extLst>
          </p:cNvPr>
          <p:cNvPicPr>
            <a:picLocks noChangeAspect="1"/>
          </p:cNvPicPr>
          <p:nvPr/>
        </p:nvPicPr>
        <p:blipFill>
          <a:blip r:embed="rId4"/>
          <a:stretch>
            <a:fillRect/>
          </a:stretch>
        </p:blipFill>
        <p:spPr>
          <a:xfrm>
            <a:off x="3046413" y="1600201"/>
            <a:ext cx="6324600" cy="5110375"/>
          </a:xfrm>
          <a:prstGeom prst="rect">
            <a:avLst/>
          </a:prstGeom>
          <a:ln>
            <a:solidFill>
              <a:schemeClr val="tx1"/>
            </a:solidFill>
          </a:ln>
        </p:spPr>
      </p:pic>
      <p:sp>
        <p:nvSpPr>
          <p:cNvPr id="2" name="Rectangle 1">
            <a:extLst>
              <a:ext uri="{FF2B5EF4-FFF2-40B4-BE49-F238E27FC236}">
                <a16:creationId xmlns:a16="http://schemas.microsoft.com/office/drawing/2014/main" id="{6066DD47-1789-5A8A-E320-D4F1CF7F83BF}"/>
              </a:ext>
            </a:extLst>
          </p:cNvPr>
          <p:cNvSpPr/>
          <p:nvPr/>
        </p:nvSpPr>
        <p:spPr>
          <a:xfrm>
            <a:off x="3808412" y="2819400"/>
            <a:ext cx="45720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572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5520268-D2D9-93AD-9D3C-E93D4C7F42D3}"/>
              </a:ext>
            </a:extLst>
          </p:cNvPr>
          <p:cNvSpPr>
            <a:spLocks noGrp="1"/>
          </p:cNvSpPr>
          <p:nvPr>
            <p:ph type="title"/>
          </p:nvPr>
        </p:nvSpPr>
        <p:spPr>
          <a:xfrm>
            <a:off x="2436812" y="211261"/>
            <a:ext cx="5791200" cy="1219200"/>
          </a:xfrm>
        </p:spPr>
        <p:txBody>
          <a:bodyPr/>
          <a:lstStyle/>
          <a:p>
            <a:pPr>
              <a:defRPr/>
            </a:pPr>
            <a:r>
              <a:rPr lang="en-US" sz="3200" dirty="0">
                <a:latin typeface="Times New Roman" panose="02020603050405020304" pitchFamily="18" charset="0"/>
                <a:cs typeface="Times New Roman" panose="02020603050405020304" pitchFamily="18" charset="0"/>
              </a:rPr>
              <a:t>Testing Laboratory</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Performance Reports</a:t>
            </a:r>
          </a:p>
        </p:txBody>
      </p:sp>
      <p:pic>
        <p:nvPicPr>
          <p:cNvPr id="4" name="Picture 3"/>
          <p:cNvPicPr>
            <a:picLocks noChangeAspect="1"/>
          </p:cNvPicPr>
          <p:nvPr/>
        </p:nvPicPr>
        <p:blipFill>
          <a:blip r:embed="rId3"/>
          <a:stretch>
            <a:fillRect/>
          </a:stretch>
        </p:blipFill>
        <p:spPr>
          <a:xfrm>
            <a:off x="8685212" y="124803"/>
            <a:ext cx="1528762" cy="1264444"/>
          </a:xfrm>
          <a:prstGeom prst="rect">
            <a:avLst/>
          </a:prstGeom>
        </p:spPr>
      </p:pic>
      <p:pic>
        <p:nvPicPr>
          <p:cNvPr id="3" name="Picture 2">
            <a:extLst>
              <a:ext uri="{FF2B5EF4-FFF2-40B4-BE49-F238E27FC236}">
                <a16:creationId xmlns:a16="http://schemas.microsoft.com/office/drawing/2014/main" id="{97E06702-2EE7-27B4-C41A-742C00C8E3CA}"/>
              </a:ext>
            </a:extLst>
          </p:cNvPr>
          <p:cNvPicPr>
            <a:picLocks noChangeAspect="1"/>
          </p:cNvPicPr>
          <p:nvPr/>
        </p:nvPicPr>
        <p:blipFill>
          <a:blip r:embed="rId4"/>
          <a:stretch>
            <a:fillRect/>
          </a:stretch>
        </p:blipFill>
        <p:spPr>
          <a:xfrm>
            <a:off x="1748631" y="2133601"/>
            <a:ext cx="8691562" cy="3712349"/>
          </a:xfrm>
          <a:prstGeom prst="rect">
            <a:avLst/>
          </a:prstGeom>
          <a:ln>
            <a:solidFill>
              <a:schemeClr val="tx1"/>
            </a:solidFill>
          </a:ln>
        </p:spPr>
      </p:pic>
      <p:sp>
        <p:nvSpPr>
          <p:cNvPr id="2" name="Rectangle 1">
            <a:extLst>
              <a:ext uri="{FF2B5EF4-FFF2-40B4-BE49-F238E27FC236}">
                <a16:creationId xmlns:a16="http://schemas.microsoft.com/office/drawing/2014/main" id="{0321E55A-F4BF-95A4-E68C-16127C0E81FF}"/>
              </a:ext>
            </a:extLst>
          </p:cNvPr>
          <p:cNvSpPr/>
          <p:nvPr/>
        </p:nvSpPr>
        <p:spPr>
          <a:xfrm>
            <a:off x="2741612" y="4038600"/>
            <a:ext cx="45720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27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175">
              <a:defRPr/>
            </a:pPr>
            <a:r>
              <a:rPr lang="en-US" sz="3200" dirty="0">
                <a:latin typeface="Times New Roman" panose="02020603050405020304" pitchFamily="18" charset="0"/>
                <a:cs typeface="Times New Roman" panose="02020603050405020304" pitchFamily="18" charset="0"/>
              </a:rPr>
              <a:t>Interesting Facts</a:t>
            </a:r>
          </a:p>
        </p:txBody>
      </p:sp>
      <p:pic>
        <p:nvPicPr>
          <p:cNvPr id="7" name="Picture 6">
            <a:extLst>
              <a:ext uri="{FF2B5EF4-FFF2-40B4-BE49-F238E27FC236}">
                <a16:creationId xmlns:a16="http://schemas.microsoft.com/office/drawing/2014/main" id="{FA0CFE34-19DF-78A1-E369-E22580099B49}"/>
              </a:ext>
            </a:extLst>
          </p:cNvPr>
          <p:cNvPicPr>
            <a:picLocks noChangeAspect="1"/>
          </p:cNvPicPr>
          <p:nvPr/>
        </p:nvPicPr>
        <p:blipFill>
          <a:blip r:embed="rId3"/>
          <a:stretch>
            <a:fillRect/>
          </a:stretch>
        </p:blipFill>
        <p:spPr>
          <a:xfrm>
            <a:off x="2589212" y="1676400"/>
            <a:ext cx="7239000" cy="4360642"/>
          </a:xfrm>
          <a:prstGeom prst="rect">
            <a:avLst/>
          </a:prstGeom>
          <a:ln>
            <a:solidFill>
              <a:schemeClr val="tx1"/>
            </a:solidFill>
          </a:ln>
        </p:spPr>
      </p:pic>
      <p:sp>
        <p:nvSpPr>
          <p:cNvPr id="8" name="Rectangle 7">
            <a:extLst>
              <a:ext uri="{FF2B5EF4-FFF2-40B4-BE49-F238E27FC236}">
                <a16:creationId xmlns:a16="http://schemas.microsoft.com/office/drawing/2014/main" id="{59ED66D4-2534-DC83-5E4F-BDD01E209E9E}"/>
              </a:ext>
            </a:extLst>
          </p:cNvPr>
          <p:cNvSpPr/>
          <p:nvPr/>
        </p:nvSpPr>
        <p:spPr>
          <a:xfrm>
            <a:off x="4037012" y="2819400"/>
            <a:ext cx="457200" cy="152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A27E2E-B192-0285-20C3-77F8207BBB45}"/>
              </a:ext>
            </a:extLst>
          </p:cNvPr>
          <p:cNvSpPr/>
          <p:nvPr/>
        </p:nvSpPr>
        <p:spPr>
          <a:xfrm>
            <a:off x="8761412" y="2680225"/>
            <a:ext cx="457200" cy="291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724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175">
              <a:defRPr/>
            </a:pPr>
            <a:r>
              <a:rPr lang="en-US" sz="3200" dirty="0">
                <a:latin typeface="Times New Roman" panose="02020603050405020304" pitchFamily="18" charset="0"/>
                <a:cs typeface="Times New Roman" panose="02020603050405020304" pitchFamily="18" charset="0"/>
              </a:rPr>
              <a:t>Interesting Facts</a:t>
            </a:r>
          </a:p>
        </p:txBody>
      </p:sp>
      <p:pic>
        <p:nvPicPr>
          <p:cNvPr id="4" name="Picture 3">
            <a:extLst>
              <a:ext uri="{FF2B5EF4-FFF2-40B4-BE49-F238E27FC236}">
                <a16:creationId xmlns:a16="http://schemas.microsoft.com/office/drawing/2014/main" id="{F9D6370B-E787-5F70-6212-CCC662F5A5CD}"/>
              </a:ext>
            </a:extLst>
          </p:cNvPr>
          <p:cNvPicPr>
            <a:picLocks noChangeAspect="1"/>
          </p:cNvPicPr>
          <p:nvPr/>
        </p:nvPicPr>
        <p:blipFill>
          <a:blip r:embed="rId3"/>
          <a:stretch>
            <a:fillRect/>
          </a:stretch>
        </p:blipFill>
        <p:spPr>
          <a:xfrm>
            <a:off x="2436812" y="1600200"/>
            <a:ext cx="7010400" cy="4864006"/>
          </a:xfrm>
          <a:prstGeom prst="rect">
            <a:avLst/>
          </a:prstGeom>
          <a:ln>
            <a:solidFill>
              <a:schemeClr val="tx1"/>
            </a:solidFill>
          </a:ln>
        </p:spPr>
      </p:pic>
      <p:sp>
        <p:nvSpPr>
          <p:cNvPr id="8" name="Rectangle 7">
            <a:extLst>
              <a:ext uri="{FF2B5EF4-FFF2-40B4-BE49-F238E27FC236}">
                <a16:creationId xmlns:a16="http://schemas.microsoft.com/office/drawing/2014/main" id="{7D75615A-0270-9639-1FBE-51C5CFB6D2FC}"/>
              </a:ext>
            </a:extLst>
          </p:cNvPr>
          <p:cNvSpPr/>
          <p:nvPr/>
        </p:nvSpPr>
        <p:spPr>
          <a:xfrm>
            <a:off x="8456612" y="2819400"/>
            <a:ext cx="457200" cy="381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46E125-2610-6D22-9363-1564595DF112}"/>
              </a:ext>
            </a:extLst>
          </p:cNvPr>
          <p:cNvSpPr/>
          <p:nvPr/>
        </p:nvSpPr>
        <p:spPr>
          <a:xfrm>
            <a:off x="3808412" y="3002280"/>
            <a:ext cx="457200" cy="381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B794989-0FDF-DA7D-61B5-0297F0522182}"/>
              </a:ext>
            </a:extLst>
          </p:cNvPr>
          <p:cNvSpPr txBox="1"/>
          <p:nvPr/>
        </p:nvSpPr>
        <p:spPr>
          <a:xfrm>
            <a:off x="2954972" y="5562600"/>
            <a:ext cx="5943600" cy="338554"/>
          </a:xfrm>
          <a:prstGeom prst="rect">
            <a:avLst/>
          </a:prstGeom>
          <a:noFill/>
          <a:ln>
            <a:solidFill>
              <a:schemeClr val="tx1"/>
            </a:solidFill>
          </a:ln>
        </p:spPr>
        <p:txBody>
          <a:bodyPr wrap="square" rtlCol="0">
            <a:spAutoFit/>
          </a:bodyPr>
          <a:lstStyle/>
          <a:p>
            <a:r>
              <a:rPr lang="en-US" sz="1600" dirty="0">
                <a:latin typeface="Times New Roman" panose="02020603050405020304" pitchFamily="18" charset="0"/>
                <a:cs typeface="Times New Roman" panose="02020603050405020304" pitchFamily="18" charset="0"/>
              </a:rPr>
              <a:t>Same Laboratory as before.  Why is there a 7% bias between systems?</a:t>
            </a:r>
          </a:p>
        </p:txBody>
      </p:sp>
    </p:spTree>
    <p:extLst>
      <p:ext uri="{BB962C8B-B14F-4D97-AF65-F5344CB8AC3E}">
        <p14:creationId xmlns:p14="http://schemas.microsoft.com/office/powerpoint/2010/main" val="187549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175">
              <a:defRPr/>
            </a:pPr>
            <a:r>
              <a:rPr lang="en-US" sz="3200" dirty="0">
                <a:latin typeface="Times New Roman" panose="02020603050405020304" pitchFamily="18" charset="0"/>
                <a:cs typeface="Times New Roman" panose="02020603050405020304" pitchFamily="18" charset="0"/>
              </a:rPr>
              <a:t>Interesting Facts</a:t>
            </a:r>
          </a:p>
        </p:txBody>
      </p:sp>
      <p:pic>
        <p:nvPicPr>
          <p:cNvPr id="7" name="Picture 6">
            <a:extLst>
              <a:ext uri="{FF2B5EF4-FFF2-40B4-BE49-F238E27FC236}">
                <a16:creationId xmlns:a16="http://schemas.microsoft.com/office/drawing/2014/main" id="{47891D9A-5D7A-9EE9-2472-8B03E6A03581}"/>
              </a:ext>
            </a:extLst>
          </p:cNvPr>
          <p:cNvPicPr>
            <a:picLocks noChangeAspect="1"/>
          </p:cNvPicPr>
          <p:nvPr/>
        </p:nvPicPr>
        <p:blipFill>
          <a:blip r:embed="rId3"/>
          <a:stretch>
            <a:fillRect/>
          </a:stretch>
        </p:blipFill>
        <p:spPr>
          <a:xfrm>
            <a:off x="2208212" y="1610288"/>
            <a:ext cx="7924800" cy="4942913"/>
          </a:xfrm>
          <a:prstGeom prst="rect">
            <a:avLst/>
          </a:prstGeom>
          <a:ln>
            <a:solidFill>
              <a:schemeClr val="tx1"/>
            </a:solidFill>
          </a:ln>
        </p:spPr>
      </p:pic>
      <p:sp>
        <p:nvSpPr>
          <p:cNvPr id="8" name="Rectangle 7">
            <a:extLst>
              <a:ext uri="{FF2B5EF4-FFF2-40B4-BE49-F238E27FC236}">
                <a16:creationId xmlns:a16="http://schemas.microsoft.com/office/drawing/2014/main" id="{4A8A80CF-EF48-1AE4-0790-47B7B2F5844E}"/>
              </a:ext>
            </a:extLst>
          </p:cNvPr>
          <p:cNvSpPr/>
          <p:nvPr/>
        </p:nvSpPr>
        <p:spPr>
          <a:xfrm>
            <a:off x="3732212" y="3124200"/>
            <a:ext cx="457200" cy="381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2DE9BED-E662-A208-3D94-F69C3B3E60EB}"/>
              </a:ext>
            </a:extLst>
          </p:cNvPr>
          <p:cNvSpPr/>
          <p:nvPr/>
        </p:nvSpPr>
        <p:spPr>
          <a:xfrm>
            <a:off x="8990012" y="2933700"/>
            <a:ext cx="533400" cy="381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408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175">
              <a:defRPr/>
            </a:pPr>
            <a:r>
              <a:rPr lang="en-US" sz="3200" dirty="0">
                <a:latin typeface="Times New Roman" panose="02020603050405020304" pitchFamily="18" charset="0"/>
                <a:cs typeface="Times New Roman" panose="02020603050405020304" pitchFamily="18" charset="0"/>
              </a:rPr>
              <a:t>Interesting Facts</a:t>
            </a:r>
          </a:p>
        </p:txBody>
      </p:sp>
      <p:pic>
        <p:nvPicPr>
          <p:cNvPr id="6" name="Picture 5">
            <a:extLst>
              <a:ext uri="{FF2B5EF4-FFF2-40B4-BE49-F238E27FC236}">
                <a16:creationId xmlns:a16="http://schemas.microsoft.com/office/drawing/2014/main" id="{1833155E-0C47-6796-312E-D3C8A38FDCB9}"/>
              </a:ext>
            </a:extLst>
          </p:cNvPr>
          <p:cNvPicPr>
            <a:picLocks noChangeAspect="1"/>
          </p:cNvPicPr>
          <p:nvPr/>
        </p:nvPicPr>
        <p:blipFill>
          <a:blip r:embed="rId2"/>
          <a:stretch>
            <a:fillRect/>
          </a:stretch>
        </p:blipFill>
        <p:spPr>
          <a:xfrm>
            <a:off x="2360612" y="1645921"/>
            <a:ext cx="7467600" cy="4985483"/>
          </a:xfrm>
          <a:prstGeom prst="rect">
            <a:avLst/>
          </a:prstGeom>
          <a:ln>
            <a:solidFill>
              <a:schemeClr val="tx1"/>
            </a:solidFill>
          </a:ln>
        </p:spPr>
      </p:pic>
      <p:sp>
        <p:nvSpPr>
          <p:cNvPr id="7" name="Rectangle 6">
            <a:extLst>
              <a:ext uri="{FF2B5EF4-FFF2-40B4-BE49-F238E27FC236}">
                <a16:creationId xmlns:a16="http://schemas.microsoft.com/office/drawing/2014/main" id="{ADAA58A7-244E-D920-E344-736096F9555E}"/>
              </a:ext>
            </a:extLst>
          </p:cNvPr>
          <p:cNvSpPr/>
          <p:nvPr/>
        </p:nvSpPr>
        <p:spPr>
          <a:xfrm>
            <a:off x="3732212" y="3048000"/>
            <a:ext cx="457200" cy="381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C6FE16-0062-EEA0-1F64-5C4F7000089E}"/>
              </a:ext>
            </a:extLst>
          </p:cNvPr>
          <p:cNvSpPr/>
          <p:nvPr/>
        </p:nvSpPr>
        <p:spPr>
          <a:xfrm>
            <a:off x="8913812" y="2880360"/>
            <a:ext cx="533400" cy="381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B512889-2B46-2B4A-FAC5-6037018E75C1}"/>
              </a:ext>
            </a:extLst>
          </p:cNvPr>
          <p:cNvSpPr txBox="1"/>
          <p:nvPr/>
        </p:nvSpPr>
        <p:spPr>
          <a:xfrm>
            <a:off x="2817812" y="5791200"/>
            <a:ext cx="6553200" cy="338554"/>
          </a:xfrm>
          <a:prstGeom prst="rect">
            <a:avLst/>
          </a:prstGeom>
          <a:noFill/>
          <a:ln>
            <a:solidFill>
              <a:schemeClr val="tx1"/>
            </a:solidFill>
          </a:ln>
        </p:spPr>
        <p:txBody>
          <a:bodyPr wrap="square" rtlCol="0">
            <a:spAutoFit/>
          </a:bodyPr>
          <a:lstStyle/>
          <a:p>
            <a:r>
              <a:rPr lang="en-US" sz="1600" dirty="0">
                <a:latin typeface="Times New Roman" panose="02020603050405020304" pitchFamily="18" charset="0"/>
                <a:cs typeface="Times New Roman" panose="02020603050405020304" pitchFamily="18" charset="0"/>
              </a:rPr>
              <a:t>Same lab as previous.  Shows they can do well on SU so what about fecal?</a:t>
            </a:r>
          </a:p>
        </p:txBody>
      </p:sp>
    </p:spTree>
    <p:extLst>
      <p:ext uri="{BB962C8B-B14F-4D97-AF65-F5344CB8AC3E}">
        <p14:creationId xmlns:p14="http://schemas.microsoft.com/office/powerpoint/2010/main" val="38345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175">
              <a:defRPr/>
            </a:pPr>
            <a:r>
              <a:rPr lang="en-US" sz="3200" dirty="0">
                <a:latin typeface="Times New Roman" panose="02020603050405020304" pitchFamily="18" charset="0"/>
                <a:cs typeface="Times New Roman" panose="02020603050405020304" pitchFamily="18" charset="0"/>
              </a:rPr>
              <a:t>Interesting Facts</a:t>
            </a:r>
          </a:p>
        </p:txBody>
      </p:sp>
      <p:pic>
        <p:nvPicPr>
          <p:cNvPr id="6" name="Content Placeholder 5"/>
          <p:cNvPicPr>
            <a:picLocks noGrp="1" noChangeAspect="1"/>
          </p:cNvPicPr>
          <p:nvPr>
            <p:ph idx="1"/>
          </p:nvPr>
        </p:nvPicPr>
        <p:blipFill>
          <a:blip r:embed="rId2"/>
          <a:stretch>
            <a:fillRect/>
          </a:stretch>
        </p:blipFill>
        <p:spPr>
          <a:xfrm>
            <a:off x="1979613" y="1676400"/>
            <a:ext cx="8381999" cy="4724400"/>
          </a:xfrm>
          <a:prstGeom prst="rect">
            <a:avLst/>
          </a:prstGeom>
        </p:spPr>
      </p:pic>
      <p:sp>
        <p:nvSpPr>
          <p:cNvPr id="3" name="Rectangle 2">
            <a:extLst>
              <a:ext uri="{FF2B5EF4-FFF2-40B4-BE49-F238E27FC236}">
                <a16:creationId xmlns:a16="http://schemas.microsoft.com/office/drawing/2014/main" id="{21AEB3FF-FF84-AFA3-D921-083409AA11B7}"/>
              </a:ext>
            </a:extLst>
          </p:cNvPr>
          <p:cNvSpPr/>
          <p:nvPr/>
        </p:nvSpPr>
        <p:spPr>
          <a:xfrm>
            <a:off x="3656012" y="3048000"/>
            <a:ext cx="762000" cy="533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2D7FAB9-3178-AF42-2378-12C3681333E4}"/>
              </a:ext>
            </a:extLst>
          </p:cNvPr>
          <p:cNvSpPr/>
          <p:nvPr/>
        </p:nvSpPr>
        <p:spPr>
          <a:xfrm>
            <a:off x="8685212" y="3581400"/>
            <a:ext cx="1752600" cy="1066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0DDE820-C193-2087-CCB2-1E0CFC4133EB}"/>
              </a:ext>
            </a:extLst>
          </p:cNvPr>
          <p:cNvSpPr/>
          <p:nvPr/>
        </p:nvSpPr>
        <p:spPr>
          <a:xfrm>
            <a:off x="8685212" y="3009900"/>
            <a:ext cx="762000" cy="533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9ECB576-F530-DDCB-A9DE-0BE9016864E2}"/>
              </a:ext>
            </a:extLst>
          </p:cNvPr>
          <p:cNvSpPr txBox="1"/>
          <p:nvPr/>
        </p:nvSpPr>
        <p:spPr>
          <a:xfrm>
            <a:off x="8685214" y="3733801"/>
            <a:ext cx="1523999" cy="461665"/>
          </a:xfrm>
          <a:prstGeom prst="rect">
            <a:avLst/>
          </a:prstGeom>
          <a:solidFill>
            <a:schemeClr val="bg1"/>
          </a:solidFill>
          <a:ln>
            <a:solidFill>
              <a:schemeClr val="tx1"/>
            </a:solidFill>
          </a:ln>
        </p:spPr>
        <p:txBody>
          <a:bodyPr wrap="square" rtlCol="0">
            <a:spAutoFit/>
          </a:bodyPr>
          <a:lstStyle/>
          <a:p>
            <a:r>
              <a:rPr lang="en-US" sz="1200" dirty="0">
                <a:latin typeface="Times New Roman" panose="02020603050405020304" pitchFamily="18" charset="0"/>
                <a:cs typeface="Times New Roman" panose="02020603050405020304" pitchFamily="18" charset="0"/>
              </a:rPr>
              <a:t>RMC II Known to be biased ~10-15% High</a:t>
            </a:r>
          </a:p>
        </p:txBody>
      </p:sp>
      <p:sp>
        <p:nvSpPr>
          <p:cNvPr id="10" name="Rectangle 9">
            <a:extLst>
              <a:ext uri="{FF2B5EF4-FFF2-40B4-BE49-F238E27FC236}">
                <a16:creationId xmlns:a16="http://schemas.microsoft.com/office/drawing/2014/main" id="{AD7C3BB8-0878-9BB5-8AA5-8CACD3281879}"/>
              </a:ext>
            </a:extLst>
          </p:cNvPr>
          <p:cNvSpPr/>
          <p:nvPr/>
        </p:nvSpPr>
        <p:spPr>
          <a:xfrm>
            <a:off x="8228012" y="4968240"/>
            <a:ext cx="1905000" cy="7514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705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175">
              <a:defRPr/>
            </a:pPr>
            <a:r>
              <a:rPr lang="en-US" sz="3200" dirty="0">
                <a:latin typeface="Times New Roman" panose="02020603050405020304" pitchFamily="18" charset="0"/>
                <a:cs typeface="Times New Roman" panose="02020603050405020304" pitchFamily="18" charset="0"/>
              </a:rPr>
              <a:t>Interesting Facts</a:t>
            </a:r>
          </a:p>
        </p:txBody>
      </p:sp>
      <p:sp>
        <p:nvSpPr>
          <p:cNvPr id="4" name="Rectangle 3">
            <a:extLst>
              <a:ext uri="{FF2B5EF4-FFF2-40B4-BE49-F238E27FC236}">
                <a16:creationId xmlns:a16="http://schemas.microsoft.com/office/drawing/2014/main" id="{5B8B3CE0-270B-06DC-8A9F-016639226E4D}"/>
              </a:ext>
            </a:extLst>
          </p:cNvPr>
          <p:cNvSpPr/>
          <p:nvPr/>
        </p:nvSpPr>
        <p:spPr>
          <a:xfrm>
            <a:off x="3884612" y="3200400"/>
            <a:ext cx="762000" cy="457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9F793664-3899-643E-D48A-444D8C8955F4}"/>
              </a:ext>
            </a:extLst>
          </p:cNvPr>
          <p:cNvPicPr>
            <a:picLocks noChangeAspect="1"/>
          </p:cNvPicPr>
          <p:nvPr/>
        </p:nvPicPr>
        <p:blipFill>
          <a:blip r:embed="rId2"/>
          <a:stretch>
            <a:fillRect/>
          </a:stretch>
        </p:blipFill>
        <p:spPr>
          <a:xfrm>
            <a:off x="2970213" y="1600200"/>
            <a:ext cx="6544301" cy="5029200"/>
          </a:xfrm>
          <a:prstGeom prst="rect">
            <a:avLst/>
          </a:prstGeom>
          <a:ln>
            <a:solidFill>
              <a:schemeClr val="tx1"/>
            </a:solidFill>
          </a:ln>
        </p:spPr>
      </p:pic>
      <p:sp>
        <p:nvSpPr>
          <p:cNvPr id="9" name="Rectangle 8">
            <a:extLst>
              <a:ext uri="{FF2B5EF4-FFF2-40B4-BE49-F238E27FC236}">
                <a16:creationId xmlns:a16="http://schemas.microsoft.com/office/drawing/2014/main" id="{B201002D-44BF-A19B-FE1C-01A23B63DD01}"/>
              </a:ext>
            </a:extLst>
          </p:cNvPr>
          <p:cNvSpPr/>
          <p:nvPr/>
        </p:nvSpPr>
        <p:spPr>
          <a:xfrm>
            <a:off x="8685212" y="2882900"/>
            <a:ext cx="68580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03155E6-8A42-1AB6-CB0E-47799A0E727F}"/>
              </a:ext>
            </a:extLst>
          </p:cNvPr>
          <p:cNvSpPr/>
          <p:nvPr/>
        </p:nvSpPr>
        <p:spPr>
          <a:xfrm>
            <a:off x="4227512" y="3035300"/>
            <a:ext cx="381000" cy="457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08C6E7A-51CA-1BFC-6F84-E0E11D7FB47C}"/>
              </a:ext>
            </a:extLst>
          </p:cNvPr>
          <p:cNvSpPr txBox="1"/>
          <p:nvPr/>
        </p:nvSpPr>
        <p:spPr>
          <a:xfrm>
            <a:off x="7542212" y="4859180"/>
            <a:ext cx="1828800" cy="246221"/>
          </a:xfrm>
          <a:prstGeom prst="rect">
            <a:avLst/>
          </a:prstGeom>
          <a:noFill/>
          <a:ln>
            <a:solidFill>
              <a:schemeClr val="tx1"/>
            </a:solidFill>
          </a:ln>
        </p:spPr>
        <p:txBody>
          <a:bodyPr wrap="square" rtlCol="0">
            <a:spAutoFit/>
          </a:bodyPr>
          <a:lstStyle/>
          <a:p>
            <a:r>
              <a:rPr lang="en-US" sz="1000" dirty="0">
                <a:latin typeface="Times New Roman" panose="02020603050405020304" pitchFamily="18" charset="0"/>
                <a:cs typeface="Times New Roman" panose="02020603050405020304" pitchFamily="18" charset="0"/>
              </a:rPr>
              <a:t>Wrong conversions (DPM-</a:t>
            </a:r>
            <a:r>
              <a:rPr lang="en-US" sz="1000" dirty="0" err="1">
                <a:latin typeface="Times New Roman" panose="02020603050405020304" pitchFamily="18" charset="0"/>
                <a:cs typeface="Times New Roman" panose="02020603050405020304" pitchFamily="18" charset="0"/>
              </a:rPr>
              <a:t>pCi</a:t>
            </a:r>
            <a:r>
              <a:rPr lang="en-US" sz="1000" dirty="0">
                <a:latin typeface="Times New Roman" panose="02020603050405020304" pitchFamily="18" charset="0"/>
                <a:cs typeface="Times New Roman" panose="02020603050405020304" pitchFamily="18" charset="0"/>
              </a:rPr>
              <a:t>).</a:t>
            </a:r>
          </a:p>
        </p:txBody>
      </p:sp>
      <p:cxnSp>
        <p:nvCxnSpPr>
          <p:cNvPr id="13" name="Straight Arrow Connector 12">
            <a:extLst>
              <a:ext uri="{FF2B5EF4-FFF2-40B4-BE49-F238E27FC236}">
                <a16:creationId xmlns:a16="http://schemas.microsoft.com/office/drawing/2014/main" id="{F1413CC6-8371-A1C5-75C0-4F918886A753}"/>
              </a:ext>
            </a:extLst>
          </p:cNvPr>
          <p:cNvCxnSpPr>
            <a:cxnSpLocks/>
          </p:cNvCxnSpPr>
          <p:nvPr/>
        </p:nvCxnSpPr>
        <p:spPr>
          <a:xfrm flipH="1" flipV="1">
            <a:off x="8685212" y="4630580"/>
            <a:ext cx="152400" cy="1347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98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665412" y="76200"/>
            <a:ext cx="5791200" cy="1219200"/>
          </a:xfrm>
        </p:spPr>
        <p:txBody>
          <a:bodyPr/>
          <a:lstStyle/>
          <a:p>
            <a:pPr>
              <a:defRPr/>
            </a:pPr>
            <a:r>
              <a:rPr lang="en-US" sz="3200" dirty="0">
                <a:latin typeface="Times New Roman" panose="02020603050405020304" pitchFamily="18" charset="0"/>
                <a:cs typeface="Times New Roman" panose="02020603050405020304" pitchFamily="18" charset="0"/>
              </a:rPr>
              <a:t>TESTING LABORATORY</a:t>
            </a:r>
          </a:p>
        </p:txBody>
      </p:sp>
      <p:sp>
        <p:nvSpPr>
          <p:cNvPr id="135171" name="Rectangle 3"/>
          <p:cNvSpPr>
            <a:spLocks noGrp="1" noChangeArrowheads="1"/>
          </p:cNvSpPr>
          <p:nvPr>
            <p:ph type="body" idx="1"/>
          </p:nvPr>
        </p:nvSpPr>
        <p:spPr>
          <a:xfrm>
            <a:off x="836612" y="1600200"/>
            <a:ext cx="8458200" cy="4648200"/>
          </a:xfrm>
        </p:spPr>
        <p:txBody>
          <a:bodyPr>
            <a:normAutofit/>
          </a:bodyPr>
          <a:lstStyle/>
          <a:p>
            <a:pPr marL="365760" lvl="1" indent="-365760">
              <a:lnSpc>
                <a:spcPct val="90000"/>
              </a:lnSpc>
              <a:spcBef>
                <a:spcPts val="1200"/>
              </a:spcBef>
              <a:spcAft>
                <a:spcPts val="1200"/>
              </a:spcAft>
              <a:buSzPct val="90000"/>
              <a:buFont typeface="Wingdings" pitchFamily="2" charset="2"/>
              <a:buChar char="n"/>
              <a:defRPr/>
            </a:pPr>
            <a:r>
              <a:rPr lang="en-US" sz="2800" dirty="0">
                <a:latin typeface="Times New Roman" panose="02020603050405020304" pitchFamily="18" charset="0"/>
                <a:cs typeface="Times New Roman" panose="02020603050405020304" pitchFamily="18" charset="0"/>
              </a:rPr>
              <a:t>Radiological and Environmental Sciences Laboratory</a:t>
            </a:r>
          </a:p>
          <a:p>
            <a:pPr marL="708660" lvl="2" indent="-342900">
              <a:lnSpc>
                <a:spcPct val="90000"/>
              </a:lnSpc>
              <a:spcBef>
                <a:spcPts val="1200"/>
              </a:spcBef>
              <a:spcAft>
                <a:spcPts val="1200"/>
              </a:spcAft>
              <a:buSzPct val="90000"/>
              <a:defRPr/>
            </a:pPr>
            <a:r>
              <a:rPr lang="en-US" dirty="0">
                <a:latin typeface="Times New Roman" panose="02020603050405020304" pitchFamily="18" charset="0"/>
                <a:cs typeface="Times New Roman" panose="02020603050405020304" pitchFamily="18" charset="0"/>
              </a:rPr>
              <a:t>ISO/IEC 17025 General Requirements for the Competence of Testing and Calibration Laboratories</a:t>
            </a:r>
          </a:p>
          <a:p>
            <a:pPr marL="708660" lvl="2" indent="-342900">
              <a:lnSpc>
                <a:spcPct val="90000"/>
              </a:lnSpc>
              <a:spcBef>
                <a:spcPts val="1200"/>
              </a:spcBef>
              <a:spcAft>
                <a:spcPts val="1200"/>
              </a:spcAft>
              <a:buSzPct val="90000"/>
              <a:defRPr/>
            </a:pPr>
            <a:r>
              <a:rPr lang="en-US" dirty="0">
                <a:latin typeface="Times New Roman" panose="02020603050405020304" pitchFamily="18" charset="0"/>
                <a:cs typeface="Times New Roman" panose="02020603050405020304" pitchFamily="18" charset="0"/>
              </a:rPr>
              <a:t>ISO/IEC 17043 assessment - General requirements for proficiency testing</a:t>
            </a:r>
          </a:p>
          <a:p>
            <a:pPr marL="708660" lvl="2" indent="-342900">
              <a:lnSpc>
                <a:spcPct val="90000"/>
              </a:lnSpc>
              <a:spcBef>
                <a:spcPts val="1200"/>
              </a:spcBef>
              <a:spcAft>
                <a:spcPts val="1200"/>
              </a:spcAft>
              <a:buSzPct val="90000"/>
              <a:defRPr/>
            </a:pPr>
            <a:r>
              <a:rPr lang="en-US" dirty="0">
                <a:latin typeface="Times New Roman" panose="02020603050405020304" pitchFamily="18" charset="0"/>
                <a:cs typeface="Times New Roman" panose="02020603050405020304" pitchFamily="18" charset="0"/>
              </a:rPr>
              <a:t>ISO/IEC 17034 assessment - </a:t>
            </a:r>
            <a:r>
              <a:rPr lang="en-US" dirty="0">
                <a:solidFill>
                  <a:srgbClr val="000000"/>
                </a:solidFill>
                <a:latin typeface="Times New Roman" panose="02020603050405020304" pitchFamily="18" charset="0"/>
                <a:cs typeface="Times New Roman" panose="02020603050405020304" pitchFamily="18" charset="0"/>
              </a:rPr>
              <a:t>General requirements for competence of reference material producers</a:t>
            </a:r>
            <a:endParaRPr lang="en-US" dirty="0">
              <a:latin typeface="Times New Roman" panose="02020603050405020304" pitchFamily="18" charset="0"/>
              <a:cs typeface="Times New Roman" panose="02020603050405020304" pitchFamily="18" charset="0"/>
            </a:endParaRPr>
          </a:p>
          <a:p>
            <a:pPr marL="708660" lvl="2" indent="-342900">
              <a:lnSpc>
                <a:spcPct val="90000"/>
              </a:lnSpc>
              <a:spcBef>
                <a:spcPts val="1200"/>
              </a:spcBef>
              <a:spcAft>
                <a:spcPts val="1200"/>
              </a:spcAft>
              <a:buSzPct val="90000"/>
              <a:defRPr/>
            </a:pPr>
            <a:r>
              <a:rPr lang="en-US" dirty="0">
                <a:latin typeface="Times New Roman" panose="02020603050405020304" pitchFamily="18" charset="0"/>
                <a:cs typeface="Times New Roman" panose="02020603050405020304" pitchFamily="18" charset="0"/>
              </a:rPr>
              <a:t>ANSI/NCSLI Z540.2-R2002, U.S. Guide to the Expression of Uncertainty in Measurements</a:t>
            </a:r>
          </a:p>
          <a:p>
            <a:pPr marL="0" lvl="1" indent="0">
              <a:lnSpc>
                <a:spcPct val="90000"/>
              </a:lnSpc>
              <a:spcBef>
                <a:spcPts val="1200"/>
              </a:spcBef>
              <a:spcAft>
                <a:spcPts val="1200"/>
              </a:spcAft>
              <a:buSzPct val="90000"/>
              <a:buNone/>
              <a:defRP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43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175">
              <a:defRPr/>
            </a:pPr>
            <a:r>
              <a:rPr lang="en-US" sz="3200" dirty="0">
                <a:latin typeface="Times New Roman" panose="02020603050405020304" pitchFamily="18" charset="0"/>
                <a:cs typeface="Times New Roman" panose="02020603050405020304" pitchFamily="18" charset="0"/>
              </a:rPr>
              <a:t>Interesting Facts</a:t>
            </a:r>
          </a:p>
        </p:txBody>
      </p:sp>
      <p:pic>
        <p:nvPicPr>
          <p:cNvPr id="9" name="Picture 8">
            <a:extLst>
              <a:ext uri="{FF2B5EF4-FFF2-40B4-BE49-F238E27FC236}">
                <a16:creationId xmlns:a16="http://schemas.microsoft.com/office/drawing/2014/main" id="{8E56796C-67D9-73D8-7CF5-2B9ADD99D1BB}"/>
              </a:ext>
            </a:extLst>
          </p:cNvPr>
          <p:cNvPicPr>
            <a:picLocks noChangeAspect="1"/>
          </p:cNvPicPr>
          <p:nvPr/>
        </p:nvPicPr>
        <p:blipFill>
          <a:blip r:embed="rId2"/>
          <a:stretch>
            <a:fillRect/>
          </a:stretch>
        </p:blipFill>
        <p:spPr>
          <a:xfrm>
            <a:off x="2360612" y="1600199"/>
            <a:ext cx="7467600" cy="4925870"/>
          </a:xfrm>
          <a:prstGeom prst="rect">
            <a:avLst/>
          </a:prstGeom>
          <a:ln>
            <a:solidFill>
              <a:schemeClr val="tx1"/>
            </a:solidFill>
          </a:ln>
        </p:spPr>
      </p:pic>
      <p:sp>
        <p:nvSpPr>
          <p:cNvPr id="10" name="Rectangle 9">
            <a:extLst>
              <a:ext uri="{FF2B5EF4-FFF2-40B4-BE49-F238E27FC236}">
                <a16:creationId xmlns:a16="http://schemas.microsoft.com/office/drawing/2014/main" id="{CA499FF5-655A-C3C1-B05C-55B3E8CCDBA3}"/>
              </a:ext>
            </a:extLst>
          </p:cNvPr>
          <p:cNvSpPr/>
          <p:nvPr/>
        </p:nvSpPr>
        <p:spPr>
          <a:xfrm>
            <a:off x="3808412" y="2999792"/>
            <a:ext cx="381000" cy="457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A83822F-DCF8-BF3F-AC37-4503733C97FB}"/>
              </a:ext>
            </a:extLst>
          </p:cNvPr>
          <p:cNvSpPr/>
          <p:nvPr/>
        </p:nvSpPr>
        <p:spPr>
          <a:xfrm>
            <a:off x="8685212" y="2819400"/>
            <a:ext cx="533400" cy="457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285541A-0FBB-2182-7821-709F8298177C}"/>
              </a:ext>
            </a:extLst>
          </p:cNvPr>
          <p:cNvSpPr txBox="1"/>
          <p:nvPr/>
        </p:nvSpPr>
        <p:spPr>
          <a:xfrm>
            <a:off x="7237412" y="3940025"/>
            <a:ext cx="990600" cy="246221"/>
          </a:xfrm>
          <a:prstGeom prst="rect">
            <a:avLst/>
          </a:prstGeom>
          <a:noFill/>
          <a:ln>
            <a:solidFill>
              <a:schemeClr val="tx1"/>
            </a:solidFill>
          </a:ln>
        </p:spPr>
        <p:txBody>
          <a:bodyPr wrap="square" rtlCol="0">
            <a:spAutoFit/>
          </a:bodyPr>
          <a:lstStyle/>
          <a:p>
            <a:r>
              <a:rPr lang="en-US" sz="1000" dirty="0">
                <a:latin typeface="Times New Roman" panose="02020603050405020304" pitchFamily="18" charset="0"/>
                <a:cs typeface="Times New Roman" panose="02020603050405020304" pitchFamily="18" charset="0"/>
              </a:rPr>
              <a:t>Statistical zeros</a:t>
            </a:r>
          </a:p>
        </p:txBody>
      </p:sp>
      <p:cxnSp>
        <p:nvCxnSpPr>
          <p:cNvPr id="14" name="Straight Arrow Connector 13">
            <a:extLst>
              <a:ext uri="{FF2B5EF4-FFF2-40B4-BE49-F238E27FC236}">
                <a16:creationId xmlns:a16="http://schemas.microsoft.com/office/drawing/2014/main" id="{D60E218D-FFA9-8C5D-59DB-DE049B38F53F}"/>
              </a:ext>
            </a:extLst>
          </p:cNvPr>
          <p:cNvCxnSpPr/>
          <p:nvPr/>
        </p:nvCxnSpPr>
        <p:spPr>
          <a:xfrm flipH="1">
            <a:off x="7389812" y="4267200"/>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2965646-DF39-B36A-C627-BF623EDC55CA}"/>
              </a:ext>
            </a:extLst>
          </p:cNvPr>
          <p:cNvSpPr txBox="1"/>
          <p:nvPr/>
        </p:nvSpPr>
        <p:spPr>
          <a:xfrm>
            <a:off x="3046412" y="5257802"/>
            <a:ext cx="1676400" cy="246221"/>
          </a:xfrm>
          <a:prstGeom prst="rect">
            <a:avLst/>
          </a:prstGeom>
          <a:noFill/>
          <a:ln>
            <a:solidFill>
              <a:schemeClr val="tx1"/>
            </a:solidFill>
          </a:ln>
        </p:spPr>
        <p:txBody>
          <a:bodyPr wrap="square" rtlCol="0">
            <a:spAutoFit/>
          </a:bodyPr>
          <a:lstStyle/>
          <a:p>
            <a:r>
              <a:rPr lang="en-US" sz="1000" dirty="0">
                <a:latin typeface="Times New Roman" panose="02020603050405020304" pitchFamily="18" charset="0"/>
                <a:cs typeface="Times New Roman" panose="02020603050405020304" pitchFamily="18" charset="0"/>
              </a:rPr>
              <a:t>Using Wrong efficiency file</a:t>
            </a:r>
          </a:p>
        </p:txBody>
      </p:sp>
      <p:cxnSp>
        <p:nvCxnSpPr>
          <p:cNvPr id="16" name="Straight Arrow Connector 15">
            <a:extLst>
              <a:ext uri="{FF2B5EF4-FFF2-40B4-BE49-F238E27FC236}">
                <a16:creationId xmlns:a16="http://schemas.microsoft.com/office/drawing/2014/main" id="{92AA52A9-C55D-77F3-5A33-672FDE246914}"/>
              </a:ext>
            </a:extLst>
          </p:cNvPr>
          <p:cNvCxnSpPr>
            <a:cxnSpLocks/>
          </p:cNvCxnSpPr>
          <p:nvPr/>
        </p:nvCxnSpPr>
        <p:spPr>
          <a:xfrm flipV="1">
            <a:off x="4799012" y="5105401"/>
            <a:ext cx="457200" cy="1524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23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665412" y="152400"/>
            <a:ext cx="5791200" cy="1219200"/>
          </a:xfrm>
        </p:spPr>
        <p:txBody>
          <a:bodyPr/>
          <a:lstStyle/>
          <a:p>
            <a:pPr>
              <a:defRPr/>
            </a:pPr>
            <a:r>
              <a:rPr lang="en-US" sz="3200" dirty="0">
                <a:latin typeface="Times New Roman" panose="02020603050405020304" pitchFamily="18" charset="0"/>
                <a:cs typeface="Times New Roman" panose="02020603050405020304" pitchFamily="18" charset="0"/>
              </a:rPr>
              <a:t>TESTING LABORATORY</a:t>
            </a:r>
          </a:p>
        </p:txBody>
      </p:sp>
      <p:sp>
        <p:nvSpPr>
          <p:cNvPr id="135171" name="Rectangle 3"/>
          <p:cNvSpPr>
            <a:spLocks noGrp="1" noChangeArrowheads="1"/>
          </p:cNvSpPr>
          <p:nvPr>
            <p:ph type="body" idx="1"/>
          </p:nvPr>
        </p:nvSpPr>
        <p:spPr>
          <a:xfrm>
            <a:off x="1598612" y="1447800"/>
            <a:ext cx="8458200" cy="4648200"/>
          </a:xfrm>
        </p:spPr>
        <p:txBody>
          <a:bodyPr/>
          <a:lstStyle/>
          <a:p>
            <a:pPr marL="365760" lvl="1" indent="-365760">
              <a:lnSpc>
                <a:spcPct val="90000"/>
              </a:lnSpc>
              <a:spcBef>
                <a:spcPts val="1200"/>
              </a:spcBef>
              <a:spcAft>
                <a:spcPts val="1200"/>
              </a:spcAft>
              <a:buSzPct val="90000"/>
              <a:buFont typeface="Wingdings" pitchFamily="2" charset="2"/>
              <a:buChar char="n"/>
              <a:defRPr/>
            </a:pPr>
            <a:r>
              <a:rPr lang="en-US" sz="2800" dirty="0">
                <a:latin typeface="Times New Roman" panose="02020603050405020304" pitchFamily="18" charset="0"/>
                <a:cs typeface="Times New Roman" panose="02020603050405020304" pitchFamily="18" charset="0"/>
              </a:rPr>
              <a:t>NIST Traceability</a:t>
            </a:r>
          </a:p>
          <a:p>
            <a:pPr marL="365760" lvl="1" indent="-365760">
              <a:lnSpc>
                <a:spcPct val="90000"/>
              </a:lnSpc>
              <a:spcBef>
                <a:spcPts val="1200"/>
              </a:spcBef>
              <a:spcAft>
                <a:spcPts val="1200"/>
              </a:spcAft>
              <a:buSzPct val="90000"/>
              <a:buFont typeface="Wingdings" pitchFamily="2" charset="2"/>
              <a:buChar char="n"/>
              <a:defRPr/>
            </a:pPr>
            <a:r>
              <a:rPr lang="en-US" sz="2800" dirty="0">
                <a:latin typeface="Times New Roman" panose="02020603050405020304" pitchFamily="18" charset="0"/>
                <a:cs typeface="Times New Roman" panose="02020603050405020304" pitchFamily="18" charset="0"/>
              </a:rPr>
              <a:t>Application</a:t>
            </a:r>
          </a:p>
          <a:p>
            <a:pPr marL="365760" lvl="1" indent="-365760">
              <a:lnSpc>
                <a:spcPct val="90000"/>
              </a:lnSpc>
              <a:spcBef>
                <a:spcPts val="1200"/>
              </a:spcBef>
              <a:spcAft>
                <a:spcPts val="1200"/>
              </a:spcAft>
              <a:buSzPct val="90000"/>
              <a:buFont typeface="Wingdings" pitchFamily="2" charset="2"/>
              <a:buChar char="n"/>
              <a:defRPr/>
            </a:pPr>
            <a:r>
              <a:rPr lang="en-US" sz="2800" dirty="0">
                <a:latin typeface="Times New Roman" panose="02020603050405020304" pitchFamily="18" charset="0"/>
                <a:cs typeface="Times New Roman" panose="02020603050405020304" pitchFamily="18" charset="0"/>
              </a:rPr>
              <a:t>Test Plan</a:t>
            </a:r>
          </a:p>
          <a:p>
            <a:pPr marL="365760" lvl="1" indent="-365760">
              <a:lnSpc>
                <a:spcPct val="90000"/>
              </a:lnSpc>
              <a:spcBef>
                <a:spcPts val="1200"/>
              </a:spcBef>
              <a:spcAft>
                <a:spcPts val="1200"/>
              </a:spcAft>
              <a:buSzPct val="90000"/>
              <a:buFont typeface="Wingdings" pitchFamily="2" charset="2"/>
              <a:buChar char="n"/>
              <a:defRPr/>
            </a:pPr>
            <a:r>
              <a:rPr lang="en-US" sz="2800" dirty="0">
                <a:latin typeface="Times New Roman" panose="02020603050405020304" pitchFamily="18" charset="0"/>
                <a:cs typeface="Times New Roman" panose="02020603050405020304" pitchFamily="18" charset="0"/>
              </a:rPr>
              <a:t>Sample Preparation</a:t>
            </a:r>
          </a:p>
          <a:p>
            <a:pPr marL="365760" lvl="1" indent="-365760">
              <a:lnSpc>
                <a:spcPct val="90000"/>
              </a:lnSpc>
              <a:spcBef>
                <a:spcPts val="1200"/>
              </a:spcBef>
              <a:spcAft>
                <a:spcPts val="1200"/>
              </a:spcAft>
              <a:buSzPct val="90000"/>
              <a:buFont typeface="Wingdings" pitchFamily="2" charset="2"/>
              <a:buChar char="n"/>
              <a:defRPr/>
            </a:pPr>
            <a:r>
              <a:rPr lang="en-US" sz="2800" dirty="0">
                <a:latin typeface="Times New Roman" panose="02020603050405020304" pitchFamily="18" charset="0"/>
                <a:cs typeface="Times New Roman" panose="02020603050405020304" pitchFamily="18" charset="0"/>
              </a:rPr>
              <a:t>Analytical Verification</a:t>
            </a:r>
          </a:p>
          <a:p>
            <a:pPr marL="365760" lvl="1" indent="-365760">
              <a:lnSpc>
                <a:spcPct val="90000"/>
              </a:lnSpc>
              <a:spcBef>
                <a:spcPts val="1200"/>
              </a:spcBef>
              <a:spcAft>
                <a:spcPts val="1200"/>
              </a:spcAft>
              <a:buSzPct val="90000"/>
              <a:buFont typeface="Wingdings" pitchFamily="2" charset="2"/>
              <a:buChar char="n"/>
              <a:defRPr/>
            </a:pPr>
            <a:r>
              <a:rPr lang="en-US" sz="2800" dirty="0">
                <a:latin typeface="Times New Roman" panose="02020603050405020304" pitchFamily="18" charset="0"/>
                <a:cs typeface="Times New Roman" panose="02020603050405020304" pitchFamily="18" charset="0"/>
              </a:rPr>
              <a:t>Performance Evaluation</a:t>
            </a:r>
          </a:p>
        </p:txBody>
      </p:sp>
    </p:spTree>
    <p:extLst>
      <p:ext uri="{BB962C8B-B14F-4D97-AF65-F5344CB8AC3E}">
        <p14:creationId xmlns:p14="http://schemas.microsoft.com/office/powerpoint/2010/main" val="307026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1903412" y="1752600"/>
            <a:ext cx="8516202" cy="3276600"/>
          </a:xfrm>
        </p:spPr>
        <p:txBody>
          <a:bodyPr/>
          <a:lstStyle/>
          <a:p>
            <a:pPr marL="365760" indent="-365760">
              <a:lnSpc>
                <a:spcPct val="90000"/>
              </a:lnSpc>
              <a:spcBef>
                <a:spcPts val="1200"/>
              </a:spcBef>
              <a:spcAft>
                <a:spcPts val="1200"/>
              </a:spcAft>
              <a:buSzPct val="90000"/>
              <a:defRPr/>
            </a:pPr>
            <a:r>
              <a:rPr lang="en-US" sz="2400" dirty="0">
                <a:solidFill>
                  <a:schemeClr val="tx2"/>
                </a:solidFill>
                <a:latin typeface="Times New Roman" panose="02020603050405020304" pitchFamily="18" charset="0"/>
                <a:cs typeface="Times New Roman" panose="02020603050405020304" pitchFamily="18" charset="0"/>
              </a:rPr>
              <a:t>Direct Traceability to NIST</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RESL prepares PE Materials for confirmatory measurements by NIST</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RESL analyzes PE Materials prepared by NIST </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All Matrices are addressed</a:t>
            </a:r>
          </a:p>
          <a:p>
            <a:pPr lvl="1">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857250" lvl="1" indent="-457200">
              <a:spcBef>
                <a:spcPts val="600"/>
              </a:spcBef>
            </a:pPr>
            <a:endParaRPr lang="en-US" sz="2200" dirty="0">
              <a:solidFill>
                <a:srgbClr val="000000"/>
              </a:solidFill>
            </a:endParaRPr>
          </a:p>
          <a:p>
            <a:pPr marL="400050" lvl="1" indent="0" algn="ctr">
              <a:spcBef>
                <a:spcPts val="600"/>
              </a:spcBef>
              <a:buNone/>
            </a:pPr>
            <a:endParaRPr lang="en-US" sz="2600" dirty="0">
              <a:solidFill>
                <a:srgbClr val="000000"/>
              </a:solidFill>
            </a:endParaRPr>
          </a:p>
          <a:p>
            <a:pPr marL="400050" lvl="1" indent="0">
              <a:spcBef>
                <a:spcPts val="600"/>
              </a:spcBef>
              <a:buNone/>
            </a:pPr>
            <a:endParaRPr lang="en-US" sz="2600" dirty="0">
              <a:solidFill>
                <a:srgbClr val="000000"/>
              </a:solidFill>
            </a:endParaRPr>
          </a:p>
          <a:p>
            <a:pPr marL="400050" lvl="1" indent="0">
              <a:spcBef>
                <a:spcPts val="600"/>
              </a:spcBef>
              <a:buNone/>
            </a:pPr>
            <a:endParaRPr lang="en-US" sz="2600" dirty="0">
              <a:solidFill>
                <a:srgbClr val="000000"/>
              </a:solidFill>
            </a:endParaRPr>
          </a:p>
        </p:txBody>
      </p:sp>
      <p:sp>
        <p:nvSpPr>
          <p:cNvPr id="16386" name="Rectangle 2"/>
          <p:cNvSpPr>
            <a:spLocks noGrp="1" noChangeArrowheads="1"/>
          </p:cNvSpPr>
          <p:nvPr>
            <p:ph type="title"/>
          </p:nvPr>
        </p:nvSpPr>
        <p:spPr>
          <a:xfrm>
            <a:off x="2284412" y="345648"/>
            <a:ext cx="6477000" cy="896112"/>
          </a:xfrm>
        </p:spPr>
        <p:txBody>
          <a:bodyPr/>
          <a:lstStyle/>
          <a:p>
            <a:r>
              <a:rPr lang="en-US" sz="3200" dirty="0">
                <a:latin typeface="Times New Roman" panose="02020603050405020304" pitchFamily="18" charset="0"/>
                <a:cs typeface="Times New Roman" panose="02020603050405020304" pitchFamily="18" charset="0"/>
              </a:rPr>
              <a:t>Radiological Traceability Program (RTP)</a:t>
            </a:r>
          </a:p>
        </p:txBody>
      </p:sp>
      <p:pic>
        <p:nvPicPr>
          <p:cNvPr id="5" name="Picture 2" descr="C:\Documents and Settings\verwolmc\My Pictures\homepage_banner.jpg"/>
          <p:cNvPicPr>
            <a:picLocks noChangeAspect="1" noChangeArrowheads="1"/>
          </p:cNvPicPr>
          <p:nvPr/>
        </p:nvPicPr>
        <p:blipFill>
          <a:blip r:embed="rId3" cstate="print"/>
          <a:srcRect/>
          <a:stretch>
            <a:fillRect/>
          </a:stretch>
        </p:blipFill>
        <p:spPr bwMode="auto">
          <a:xfrm>
            <a:off x="2958730" y="4142827"/>
            <a:ext cx="6405565" cy="886373"/>
          </a:xfrm>
          <a:prstGeom prst="rect">
            <a:avLst/>
          </a:prstGeom>
          <a:noFill/>
        </p:spPr>
      </p:pic>
    </p:spTree>
    <p:extLst>
      <p:ext uri="{BB962C8B-B14F-4D97-AF65-F5344CB8AC3E}">
        <p14:creationId xmlns:p14="http://schemas.microsoft.com/office/powerpoint/2010/main" val="315650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1BCF0E3-0D1D-B66D-D41F-FC0770A869EF}"/>
              </a:ext>
            </a:extLst>
          </p:cNvPr>
          <p:cNvSpPr>
            <a:spLocks noGrp="1"/>
          </p:cNvSpPr>
          <p:nvPr>
            <p:ph type="title"/>
          </p:nvPr>
        </p:nvSpPr>
        <p:spPr>
          <a:xfrm>
            <a:off x="2589212" y="411137"/>
            <a:ext cx="5791200" cy="914400"/>
          </a:xfrm>
        </p:spPr>
        <p:txBody>
          <a:bodyPr wrap="square" anchor="ctr">
            <a:noAutofit/>
          </a:bodyPr>
          <a:lstStyle/>
          <a:p>
            <a:pPr>
              <a:defRPr/>
            </a:pPr>
            <a:r>
              <a:rPr lang="en-US" sz="3200" dirty="0">
                <a:latin typeface="Times New Roman" panose="02020603050405020304" pitchFamily="18" charset="0"/>
                <a:cs typeface="Times New Roman" panose="02020603050405020304" pitchFamily="18" charset="0"/>
              </a:rPr>
              <a:t>RTP Results (All Matrices)</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7F0A1A7D-6252-B5D8-7379-C05C48996428}"/>
              </a:ext>
            </a:extLst>
          </p:cNvPr>
          <p:cNvGrpSpPr/>
          <p:nvPr/>
        </p:nvGrpSpPr>
        <p:grpSpPr>
          <a:xfrm>
            <a:off x="1478337" y="1524000"/>
            <a:ext cx="8588910" cy="3505676"/>
            <a:chOff x="381946" y="1219200"/>
            <a:chExt cx="11276013" cy="5293932"/>
          </a:xfrm>
        </p:grpSpPr>
        <p:pic>
          <p:nvPicPr>
            <p:cNvPr id="3" name="Picture 2">
              <a:extLst>
                <a:ext uri="{FF2B5EF4-FFF2-40B4-BE49-F238E27FC236}">
                  <a16:creationId xmlns:a16="http://schemas.microsoft.com/office/drawing/2014/main" id="{D13140DD-C272-DFA5-7401-3B0D28D40851}"/>
                </a:ext>
              </a:extLst>
            </p:cNvPr>
            <p:cNvPicPr>
              <a:picLocks noChangeAspect="1"/>
            </p:cNvPicPr>
            <p:nvPr/>
          </p:nvPicPr>
          <p:blipFill>
            <a:blip r:embed="rId2"/>
            <a:stretch>
              <a:fillRect/>
            </a:stretch>
          </p:blipFill>
          <p:spPr>
            <a:xfrm>
              <a:off x="381946" y="1219200"/>
              <a:ext cx="11276013" cy="5293932"/>
            </a:xfrm>
            <a:prstGeom prst="rect">
              <a:avLst/>
            </a:prstGeom>
          </p:spPr>
        </p:pic>
        <p:pic>
          <p:nvPicPr>
            <p:cNvPr id="4" name="Picture 3">
              <a:extLst>
                <a:ext uri="{FF2B5EF4-FFF2-40B4-BE49-F238E27FC236}">
                  <a16:creationId xmlns:a16="http://schemas.microsoft.com/office/drawing/2014/main" id="{5CF7776F-EDBF-6813-0410-BD3391D9F2A5}"/>
                </a:ext>
              </a:extLst>
            </p:cNvPr>
            <p:cNvPicPr>
              <a:picLocks noChangeAspect="1"/>
            </p:cNvPicPr>
            <p:nvPr/>
          </p:nvPicPr>
          <p:blipFill>
            <a:blip r:embed="rId3"/>
            <a:stretch>
              <a:fillRect/>
            </a:stretch>
          </p:blipFill>
          <p:spPr>
            <a:xfrm>
              <a:off x="8609012" y="1371283"/>
              <a:ext cx="2286298" cy="695422"/>
            </a:xfrm>
            <a:prstGeom prst="rect">
              <a:avLst/>
            </a:prstGeom>
          </p:spPr>
        </p:pic>
      </p:grpSp>
      <p:pic>
        <p:nvPicPr>
          <p:cNvPr id="7" name="Picture 6">
            <a:extLst>
              <a:ext uri="{FF2B5EF4-FFF2-40B4-BE49-F238E27FC236}">
                <a16:creationId xmlns:a16="http://schemas.microsoft.com/office/drawing/2014/main" id="{EBC2F052-5CEE-B5A6-3675-DD6A5F278565}"/>
              </a:ext>
            </a:extLst>
          </p:cNvPr>
          <p:cNvPicPr>
            <a:picLocks noChangeAspect="1"/>
          </p:cNvPicPr>
          <p:nvPr/>
        </p:nvPicPr>
        <p:blipFill rotWithShape="1">
          <a:blip r:embed="rId4"/>
          <a:srcRect b="17986"/>
          <a:stretch/>
        </p:blipFill>
        <p:spPr>
          <a:xfrm>
            <a:off x="1888028" y="5361495"/>
            <a:ext cx="7598311" cy="887507"/>
          </a:xfrm>
          <a:prstGeom prst="rect">
            <a:avLst/>
          </a:prstGeom>
          <a:ln w="15875">
            <a:solidFill>
              <a:schemeClr val="tx1"/>
            </a:solidFill>
          </a:ln>
        </p:spPr>
      </p:pic>
      <p:pic>
        <p:nvPicPr>
          <p:cNvPr id="8" name="Picture 7">
            <a:extLst>
              <a:ext uri="{FF2B5EF4-FFF2-40B4-BE49-F238E27FC236}">
                <a16:creationId xmlns:a16="http://schemas.microsoft.com/office/drawing/2014/main" id="{9C90F7D6-7047-5262-D83E-3D8EE3261A2B}"/>
              </a:ext>
            </a:extLst>
          </p:cNvPr>
          <p:cNvPicPr>
            <a:picLocks noChangeAspect="1"/>
          </p:cNvPicPr>
          <p:nvPr/>
        </p:nvPicPr>
        <p:blipFill>
          <a:blip r:embed="rId5"/>
          <a:stretch>
            <a:fillRect/>
          </a:stretch>
        </p:blipFill>
        <p:spPr>
          <a:xfrm>
            <a:off x="9071844" y="1716833"/>
            <a:ext cx="756367" cy="296415"/>
          </a:xfrm>
          <a:prstGeom prst="rect">
            <a:avLst/>
          </a:prstGeom>
        </p:spPr>
      </p:pic>
    </p:spTree>
    <p:extLst>
      <p:ext uri="{BB962C8B-B14F-4D97-AF65-F5344CB8AC3E}">
        <p14:creationId xmlns:p14="http://schemas.microsoft.com/office/powerpoint/2010/main" val="411778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5520268-D2D9-93AD-9D3C-E93D4C7F42D3}"/>
              </a:ext>
            </a:extLst>
          </p:cNvPr>
          <p:cNvSpPr>
            <a:spLocks noGrp="1"/>
          </p:cNvSpPr>
          <p:nvPr>
            <p:ph type="title"/>
          </p:nvPr>
        </p:nvSpPr>
        <p:spPr>
          <a:xfrm>
            <a:off x="2360612" y="192407"/>
            <a:ext cx="5791200" cy="1219200"/>
          </a:xfrm>
        </p:spPr>
        <p:txBody>
          <a:bodyPr/>
          <a:lstStyle/>
          <a:p>
            <a:pPr>
              <a:defRPr/>
            </a:pPr>
            <a:r>
              <a:rPr lang="en-US" sz="3200" dirty="0">
                <a:latin typeface="Times New Roman" panose="02020603050405020304" pitchFamily="18" charset="0"/>
                <a:cs typeface="Times New Roman" panose="02020603050405020304" pitchFamily="18" charset="0"/>
              </a:rPr>
              <a:t>Testing Laboratory</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Application</a:t>
            </a:r>
          </a:p>
        </p:txBody>
      </p:sp>
      <p:pic>
        <p:nvPicPr>
          <p:cNvPr id="4" name="Picture 3"/>
          <p:cNvPicPr>
            <a:picLocks noChangeAspect="1"/>
          </p:cNvPicPr>
          <p:nvPr/>
        </p:nvPicPr>
        <p:blipFill>
          <a:blip r:embed="rId3"/>
          <a:stretch>
            <a:fillRect/>
          </a:stretch>
        </p:blipFill>
        <p:spPr>
          <a:xfrm>
            <a:off x="8685212" y="124803"/>
            <a:ext cx="1528762" cy="1264444"/>
          </a:xfrm>
          <a:prstGeom prst="rect">
            <a:avLst/>
          </a:prstGeom>
        </p:spPr>
      </p:pic>
      <p:pic>
        <p:nvPicPr>
          <p:cNvPr id="5" name="Picture 4">
            <a:extLst>
              <a:ext uri="{FF2B5EF4-FFF2-40B4-BE49-F238E27FC236}">
                <a16:creationId xmlns:a16="http://schemas.microsoft.com/office/drawing/2014/main" id="{D73C708C-A325-0C93-F23C-74882C561452}"/>
              </a:ext>
            </a:extLst>
          </p:cNvPr>
          <p:cNvPicPr>
            <a:picLocks noChangeAspect="1"/>
          </p:cNvPicPr>
          <p:nvPr/>
        </p:nvPicPr>
        <p:blipFill>
          <a:blip r:embed="rId4"/>
          <a:srcRect b="3774"/>
          <a:stretch/>
        </p:blipFill>
        <p:spPr>
          <a:xfrm>
            <a:off x="1906522" y="1752601"/>
            <a:ext cx="7330094" cy="1943185"/>
          </a:xfrm>
          <a:prstGeom prst="rect">
            <a:avLst/>
          </a:prstGeom>
        </p:spPr>
      </p:pic>
      <p:pic>
        <p:nvPicPr>
          <p:cNvPr id="9" name="Picture 8">
            <a:extLst>
              <a:ext uri="{FF2B5EF4-FFF2-40B4-BE49-F238E27FC236}">
                <a16:creationId xmlns:a16="http://schemas.microsoft.com/office/drawing/2014/main" id="{3AFA2496-9DA8-143A-D807-2D53D50EA033}"/>
              </a:ext>
            </a:extLst>
          </p:cNvPr>
          <p:cNvPicPr>
            <a:picLocks noChangeAspect="1"/>
          </p:cNvPicPr>
          <p:nvPr/>
        </p:nvPicPr>
        <p:blipFill>
          <a:blip r:embed="rId5"/>
          <a:stretch>
            <a:fillRect/>
          </a:stretch>
        </p:blipFill>
        <p:spPr>
          <a:xfrm>
            <a:off x="1674812" y="3810000"/>
            <a:ext cx="8824607" cy="2514600"/>
          </a:xfrm>
          <a:prstGeom prst="rect">
            <a:avLst/>
          </a:prstGeom>
          <a:ln>
            <a:solidFill>
              <a:schemeClr val="accent1"/>
            </a:solidFill>
          </a:ln>
        </p:spPr>
      </p:pic>
    </p:spTree>
    <p:extLst>
      <p:ext uri="{BB962C8B-B14F-4D97-AF65-F5344CB8AC3E}">
        <p14:creationId xmlns:p14="http://schemas.microsoft.com/office/powerpoint/2010/main" val="16965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5520268-D2D9-93AD-9D3C-E93D4C7F42D3}"/>
              </a:ext>
            </a:extLst>
          </p:cNvPr>
          <p:cNvSpPr>
            <a:spLocks noGrp="1"/>
          </p:cNvSpPr>
          <p:nvPr>
            <p:ph type="title"/>
          </p:nvPr>
        </p:nvSpPr>
        <p:spPr>
          <a:xfrm>
            <a:off x="2208212" y="147425"/>
            <a:ext cx="5791200" cy="1219200"/>
          </a:xfrm>
        </p:spPr>
        <p:txBody>
          <a:bodyPr/>
          <a:lstStyle/>
          <a:p>
            <a:pPr>
              <a:defRPr/>
            </a:pPr>
            <a:r>
              <a:rPr lang="en-US" sz="3200" dirty="0">
                <a:latin typeface="Times New Roman" panose="02020603050405020304" pitchFamily="18" charset="0"/>
                <a:cs typeface="Times New Roman" panose="02020603050405020304" pitchFamily="18" charset="0"/>
              </a:rPr>
              <a:t>Testing Laboratory</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Application</a:t>
            </a:r>
          </a:p>
        </p:txBody>
      </p:sp>
      <p:pic>
        <p:nvPicPr>
          <p:cNvPr id="4" name="Picture 3"/>
          <p:cNvPicPr>
            <a:picLocks noChangeAspect="1"/>
          </p:cNvPicPr>
          <p:nvPr/>
        </p:nvPicPr>
        <p:blipFill>
          <a:blip r:embed="rId3"/>
          <a:stretch>
            <a:fillRect/>
          </a:stretch>
        </p:blipFill>
        <p:spPr>
          <a:xfrm>
            <a:off x="8685212" y="124803"/>
            <a:ext cx="1528762" cy="1264444"/>
          </a:xfrm>
          <a:prstGeom prst="rect">
            <a:avLst/>
          </a:prstGeom>
        </p:spPr>
      </p:pic>
      <p:pic>
        <p:nvPicPr>
          <p:cNvPr id="6" name="Picture 5">
            <a:extLst>
              <a:ext uri="{FF2B5EF4-FFF2-40B4-BE49-F238E27FC236}">
                <a16:creationId xmlns:a16="http://schemas.microsoft.com/office/drawing/2014/main" id="{F07A0CE5-B0A4-5DE3-3042-C641AA973E27}"/>
              </a:ext>
            </a:extLst>
          </p:cNvPr>
          <p:cNvPicPr>
            <a:picLocks noChangeAspect="1"/>
          </p:cNvPicPr>
          <p:nvPr/>
        </p:nvPicPr>
        <p:blipFill>
          <a:blip r:embed="rId4"/>
          <a:srcRect r="1272"/>
          <a:stretch/>
        </p:blipFill>
        <p:spPr>
          <a:xfrm>
            <a:off x="1446212" y="1371600"/>
            <a:ext cx="8915400" cy="2590800"/>
          </a:xfrm>
          <a:prstGeom prst="rect">
            <a:avLst/>
          </a:prstGeom>
          <a:ln>
            <a:solidFill>
              <a:schemeClr val="tx1"/>
            </a:solidFill>
          </a:ln>
        </p:spPr>
      </p:pic>
      <p:pic>
        <p:nvPicPr>
          <p:cNvPr id="8" name="Picture 7">
            <a:extLst>
              <a:ext uri="{FF2B5EF4-FFF2-40B4-BE49-F238E27FC236}">
                <a16:creationId xmlns:a16="http://schemas.microsoft.com/office/drawing/2014/main" id="{067A4C33-697A-6133-D1D1-D54A34862054}"/>
              </a:ext>
            </a:extLst>
          </p:cNvPr>
          <p:cNvPicPr>
            <a:picLocks noChangeAspect="1"/>
          </p:cNvPicPr>
          <p:nvPr/>
        </p:nvPicPr>
        <p:blipFill>
          <a:blip r:embed="rId5"/>
          <a:srcRect b="43784"/>
          <a:stretch/>
        </p:blipFill>
        <p:spPr>
          <a:xfrm>
            <a:off x="1446212" y="3581400"/>
            <a:ext cx="8991600" cy="1627797"/>
          </a:xfrm>
          <a:prstGeom prst="rect">
            <a:avLst/>
          </a:prstGeom>
          <a:ln>
            <a:solidFill>
              <a:schemeClr val="accent1"/>
            </a:solidFill>
          </a:ln>
        </p:spPr>
      </p:pic>
    </p:spTree>
    <p:extLst>
      <p:ext uri="{BB962C8B-B14F-4D97-AF65-F5344CB8AC3E}">
        <p14:creationId xmlns:p14="http://schemas.microsoft.com/office/powerpoint/2010/main" val="324642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5520268-D2D9-93AD-9D3C-E93D4C7F42D3}"/>
              </a:ext>
            </a:extLst>
          </p:cNvPr>
          <p:cNvSpPr>
            <a:spLocks noGrp="1"/>
          </p:cNvSpPr>
          <p:nvPr>
            <p:ph type="title"/>
          </p:nvPr>
        </p:nvSpPr>
        <p:spPr>
          <a:xfrm>
            <a:off x="2436812" y="313624"/>
            <a:ext cx="5791200" cy="1219200"/>
          </a:xfrm>
        </p:spPr>
        <p:txBody>
          <a:bodyPr/>
          <a:lstStyle/>
          <a:p>
            <a:pPr>
              <a:defRPr/>
            </a:pPr>
            <a:r>
              <a:rPr lang="en-US" sz="3200" dirty="0">
                <a:latin typeface="Times New Roman" panose="02020603050405020304" pitchFamily="18" charset="0"/>
                <a:cs typeface="Times New Roman" panose="02020603050405020304" pitchFamily="18" charset="0"/>
              </a:rPr>
              <a:t>Testing Laboratory</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Comments</a:t>
            </a:r>
          </a:p>
        </p:txBody>
      </p:sp>
      <p:pic>
        <p:nvPicPr>
          <p:cNvPr id="4" name="Picture 3"/>
          <p:cNvPicPr>
            <a:picLocks noChangeAspect="1"/>
          </p:cNvPicPr>
          <p:nvPr/>
        </p:nvPicPr>
        <p:blipFill>
          <a:blip r:embed="rId3"/>
          <a:stretch>
            <a:fillRect/>
          </a:stretch>
        </p:blipFill>
        <p:spPr>
          <a:xfrm>
            <a:off x="8685212" y="124803"/>
            <a:ext cx="1528762" cy="1264444"/>
          </a:xfrm>
          <a:prstGeom prst="rect">
            <a:avLst/>
          </a:prstGeom>
        </p:spPr>
      </p:pic>
      <p:pic>
        <p:nvPicPr>
          <p:cNvPr id="5" name="Picture 4">
            <a:extLst>
              <a:ext uri="{FF2B5EF4-FFF2-40B4-BE49-F238E27FC236}">
                <a16:creationId xmlns:a16="http://schemas.microsoft.com/office/drawing/2014/main" id="{D0154B36-97A9-0533-BBDB-8F1735888851}"/>
              </a:ext>
            </a:extLst>
          </p:cNvPr>
          <p:cNvPicPr>
            <a:picLocks noChangeAspect="1"/>
          </p:cNvPicPr>
          <p:nvPr/>
        </p:nvPicPr>
        <p:blipFill>
          <a:blip r:embed="rId4"/>
          <a:stretch>
            <a:fillRect/>
          </a:stretch>
        </p:blipFill>
        <p:spPr>
          <a:xfrm>
            <a:off x="1293812" y="1456189"/>
            <a:ext cx="8686800" cy="5020811"/>
          </a:xfrm>
          <a:prstGeom prst="rect">
            <a:avLst/>
          </a:prstGeom>
          <a:ln>
            <a:solidFill>
              <a:schemeClr val="tx1"/>
            </a:solidFill>
          </a:ln>
        </p:spPr>
      </p:pic>
    </p:spTree>
    <p:extLst>
      <p:ext uri="{BB962C8B-B14F-4D97-AF65-F5344CB8AC3E}">
        <p14:creationId xmlns:p14="http://schemas.microsoft.com/office/powerpoint/2010/main" val="198677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A765CE0-A8A0-42E0-82D2-3F870DB4D5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Adjacency</Template>
  <TotalTime>0</TotalTime>
  <Words>1039</Words>
  <Application>Microsoft Office PowerPoint</Application>
  <PresentationFormat>Custom</PresentationFormat>
  <Paragraphs>148</Paragraphs>
  <Slides>30</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Narrow</vt:lpstr>
      <vt:lpstr>Calibri</vt:lpstr>
      <vt:lpstr>Cambria</vt:lpstr>
      <vt:lpstr>Times New Roman</vt:lpstr>
      <vt:lpstr>Wingdings</vt:lpstr>
      <vt:lpstr>Adjacency</vt:lpstr>
      <vt:lpstr>The U.S Department of Energy Laboratory Accreditation Program &amp; The Performance Testing Laboratory    </vt:lpstr>
      <vt:lpstr>Radiological and Environmental Sciences Laboratory (RESL)</vt:lpstr>
      <vt:lpstr>TESTING LABORATORY</vt:lpstr>
      <vt:lpstr>TESTING LABORATORY</vt:lpstr>
      <vt:lpstr>Radiological Traceability Program (RTP)</vt:lpstr>
      <vt:lpstr>RTP Results (All Matrices) </vt:lpstr>
      <vt:lpstr>Testing Laboratory Application</vt:lpstr>
      <vt:lpstr>Testing Laboratory Application</vt:lpstr>
      <vt:lpstr>Testing Laboratory Comments</vt:lpstr>
      <vt:lpstr>Testing Laboratory</vt:lpstr>
      <vt:lpstr>Testing Laboratory</vt:lpstr>
      <vt:lpstr>Testing Laboratory</vt:lpstr>
      <vt:lpstr>Direct Radiobioassay Test Phantoms</vt:lpstr>
      <vt:lpstr>Direct Radiobioassay Test Phantoms</vt:lpstr>
      <vt:lpstr>RESL Analytical Verification</vt:lpstr>
      <vt:lpstr>RESL Analytical Verification</vt:lpstr>
      <vt:lpstr>Plutonium Standard Cross Checks</vt:lpstr>
      <vt:lpstr> </vt:lpstr>
      <vt:lpstr>Testing Laboratory Performance Reports</vt:lpstr>
      <vt:lpstr>Testing Laboratory Performance Reports</vt:lpstr>
      <vt:lpstr>Testing Laboratory Performance Reports</vt:lpstr>
      <vt:lpstr>Testing Laboratory Performance Reports</vt:lpstr>
      <vt:lpstr>Testing Laboratory Performance Reports</vt:lpstr>
      <vt:lpstr>Interesting Facts</vt:lpstr>
      <vt:lpstr>Interesting Facts</vt:lpstr>
      <vt:lpstr>Interesting Facts</vt:lpstr>
      <vt:lpstr>Interesting Facts</vt:lpstr>
      <vt:lpstr>Interesting Facts</vt:lpstr>
      <vt:lpstr>Interesting Facts</vt:lpstr>
      <vt:lpstr>Interesting Facts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2014-10-12T22:56:24Z</dcterms:created>
  <dcterms:modified xsi:type="dcterms:W3CDTF">2024-09-09T18:57:37Z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TC028048959991</vt:lpwstr>
  </property>
</Properties>
</file>